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4"/>
  </p:notesMasterIdLst>
  <p:sldIdLst>
    <p:sldId id="256" r:id="rId2"/>
    <p:sldId id="257" r:id="rId3"/>
    <p:sldId id="258" r:id="rId4"/>
    <p:sldId id="282" r:id="rId5"/>
    <p:sldId id="259" r:id="rId6"/>
    <p:sldId id="262" r:id="rId7"/>
    <p:sldId id="266" r:id="rId8"/>
    <p:sldId id="269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79" r:id="rId19"/>
    <p:sldId id="280" r:id="rId20"/>
    <p:sldId id="281" r:id="rId21"/>
    <p:sldId id="283" r:id="rId22"/>
    <p:sldId id="284" r:id="rId2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49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55;&#1088;&#1077;&#1089;%20&#1082;&#1086;&#1085;&#1092;&#1077;&#1088;&#1077;&#1085;&#1094;&#1110;&#1111;%202013-2015\&#1050;&#1083;&#1110;&#1084;&#1072;&#1090;%20&#1044;&#1085;&#1110;&#1087;&#1088;&#1086;&#1087;&#1077;&#1090;&#1088;&#1086;&#1074;&#1097;&#1080;&#1085;&#1080;\&#1044;&#1085;&#1077;&#1087;&#1088;_&#1084;&#1077;&#1089;_&#1090;&#1077;&#1084;&#1087;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55;&#1088;&#1077;&#1089;%20&#1082;&#1086;&#1085;&#1092;&#1077;&#1088;&#1077;&#1085;&#1094;&#1110;&#1111;%202013-2016\&#1050;&#1083;&#1110;&#1084;&#1072;&#1090;%20&#1044;&#1085;&#1110;&#1087;&#1088;&#1086;&#1087;&#1077;&#1090;&#1088;&#1086;&#1074;&#1097;&#1080;&#1085;&#1080;\&#1050;&#1086;&#1087;&#1080;&#1103;%20&#1054;&#1089;&#1072;&#1076;&#1082;&#1080;%20&#1087;&#1086;%20&#1084;&#1077;&#1089;&#1103;&#1094;&#1072;&#1084;%20&#1092;&#1086;&#1085;&#1076;.xls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55;&#1088;&#1077;&#1089;%20&#1082;&#1086;&#1085;&#1092;&#1077;&#1088;&#1077;&#1085;&#1094;&#1110;&#1111;%202013-2015\&#1050;&#1083;&#1110;&#1084;&#1072;&#1090;%20&#1044;&#1085;&#1110;&#1087;&#1088;&#1086;&#1087;&#1077;&#1090;&#1088;&#1086;&#1074;&#1097;&#1080;&#1085;&#1080;\&#1054;&#1089;&#1072;&#1076;&#1082;&#1080;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55;&#1088;&#1077;&#1089;%20&#1082;&#1086;&#1085;&#1092;&#1077;&#1088;&#1077;&#1085;&#1094;&#1110;&#1111;%202013-2015\&#1050;&#1083;&#1110;&#1084;&#1072;&#1090;%20&#1044;&#1085;&#1110;&#1087;&#1088;&#1086;&#1087;&#1077;&#1090;&#1088;&#1086;&#1074;&#1097;&#1080;&#1085;&#1080;\&#1044;&#1085;&#1077;&#1087;&#1088;_&#1084;&#1077;&#1089;_&#1090;&#1077;&#1084;&#1087;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55;&#1088;&#1077;&#1089;%20&#1082;&#1086;&#1085;&#1092;&#1077;&#1088;&#1077;&#1085;&#1094;&#1110;&#1111;%202013-2015\&#1050;&#1083;&#1110;&#1084;&#1072;&#1090;%20&#1044;&#1085;&#1110;&#1087;&#1088;&#1086;&#1087;&#1077;&#1090;&#1088;&#1086;&#1074;&#1097;&#1080;&#1085;&#1080;\&#1044;&#1085;&#1077;&#1087;&#1088;_&#1084;&#1077;&#1089;_&#1090;&#1077;&#1084;&#1087;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55;&#1088;&#1077;&#1089;%20&#1082;&#1086;&#1085;&#1092;&#1077;&#1088;&#1077;&#1085;&#1094;&#1110;&#1111;%202013-2016\&#1050;&#1083;&#1110;&#1084;&#1072;&#1090;%20&#1044;&#1085;&#1110;&#1087;&#1088;&#1086;&#1087;&#1077;&#1090;&#1088;&#1086;&#1074;&#1097;&#1080;&#1085;&#1080;\&#1044;&#1085;&#1077;&#1087;&#1088;_&#1084;&#1077;&#1089;_&#1090;&#1077;&#1084;&#1087;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55;&#1088;&#1077;&#1089;%20&#1082;&#1086;&#1085;&#1092;&#1077;&#1088;&#1077;&#1085;&#1094;&#1110;&#1111;%202013-2016\&#1050;&#1083;&#1110;&#1084;&#1072;&#1090;%20&#1044;&#1085;&#1110;&#1087;&#1088;&#1086;&#1087;&#1077;&#1090;&#1088;&#1086;&#1074;&#1097;&#1080;&#1085;&#1080;\&#1044;&#1085;&#1077;&#1087;&#1088;_&#1084;&#1077;&#1089;_&#1090;&#1077;&#1084;&#1087;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55;&#1088;&#1077;&#1089;%20&#1082;&#1086;&#1085;&#1092;&#1077;&#1088;&#1077;&#1085;&#1094;&#1110;&#1111;%202013-2016\&#1050;&#1083;&#1110;&#1084;&#1072;&#1090;%20&#1044;&#1085;&#1110;&#1087;&#1088;&#1086;&#1087;&#1077;&#1090;&#1088;&#1086;&#1074;&#1097;&#1080;&#1085;&#1080;\&#1044;&#1085;&#1077;&#1087;&#1088;_&#1084;&#1077;&#1089;_&#1090;&#1077;&#1084;&#1087;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55;&#1088;&#1077;&#1089;%20&#1082;&#1086;&#1085;&#1092;&#1077;&#1088;&#1077;&#1085;&#1094;&#1110;&#1111;%202013-2016\&#1050;&#1083;&#1110;&#1084;&#1072;&#1090;%20&#1044;&#1085;&#1110;&#1087;&#1088;&#1086;&#1087;&#1077;&#1090;&#1088;&#1086;&#1074;&#1097;&#1080;&#1085;&#1080;\&#1054;&#1089;&#1072;&#1076;&#1082;&#1080;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&#1055;&#1088;&#1077;&#1089;%20&#1082;&#1086;&#1085;&#1092;&#1077;&#1088;&#1077;&#1085;&#1094;&#1110;&#1111;%202013-2016\&#1050;&#1083;&#1110;&#1084;&#1072;&#1090;%20&#1044;&#1085;&#1110;&#1087;&#1088;&#1086;&#1087;&#1077;&#1090;&#1088;&#1086;&#1074;&#1097;&#1080;&#1085;&#1080;\&#1054;&#1089;&#1072;&#1076;&#1082;&#1080;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j-ea"/>
                <a:cs typeface="+mj-cs"/>
              </a:defRPr>
            </a:pPr>
            <a:r>
              <a:rPr lang="uk-UA" sz="20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Рис. 1. Середньорічна температура повітря, </a:t>
            </a:r>
            <a:r>
              <a:rPr lang="uk-UA" sz="20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за </a:t>
            </a:r>
            <a:r>
              <a:rPr lang="uk-UA" sz="20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даними </a:t>
            </a:r>
            <a:r>
              <a:rPr lang="uk-UA" sz="20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метеостанцій</a:t>
            </a:r>
            <a:r>
              <a:rPr lang="uk-UA" sz="2000" baseline="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uk-UA" sz="20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Дніпропетровської </a:t>
            </a:r>
            <a:r>
              <a:rPr lang="uk-UA" sz="20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області, </a:t>
            </a:r>
            <a:r>
              <a:rPr lang="uk-UA" sz="20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за </a:t>
            </a:r>
            <a:r>
              <a:rPr lang="uk-UA" sz="20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період 1961-2015рр.</a:t>
            </a:r>
          </a:p>
        </c:rich>
      </c:tx>
      <c:layout>
        <c:manualLayout>
          <c:xMode val="edge"/>
          <c:yMode val="edge"/>
          <c:x val="0.15387068194755327"/>
          <c:y val="0.847715835044198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none" spc="0" normalizeH="0" baseline="0">
              <a:solidFill>
                <a:sysClr val="windowText" lastClr="000000"/>
              </a:solidFill>
              <a:latin typeface="Arial Narrow" panose="020B0606020202030204" pitchFamily="34" charset="0"/>
              <a:ea typeface="+mj-ea"/>
              <a:cs typeface="+mj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5.3552655811919196E-2"/>
          <c:y val="3.4567746360686269E-2"/>
          <c:w val="0.92683000742326416"/>
          <c:h val="0.74445259959451016"/>
        </c:manualLayout>
      </c:layout>
      <c:lineChart>
        <c:grouping val="standard"/>
        <c:varyColors val="0"/>
        <c:ser>
          <c:idx val="0"/>
          <c:order val="0"/>
          <c:tx>
            <c:v>середньорічна температура повітря</c:v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26"/>
              <c:layout>
                <c:manualLayout>
                  <c:x val="-3.1123560535325317E-2"/>
                  <c:y val="4.2512077294685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6"/>
              <c:layout>
                <c:manualLayout>
                  <c:x val="-4.3572971885461352E-2"/>
                  <c:y val="-4.6376846035345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2"/>
              <c:layout>
                <c:manualLayout>
                  <c:x val="-4.9797696856520385E-2"/>
                  <c:y val="-5.0241545893719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4"/>
              <c:layout>
                <c:manualLayout>
                  <c:x val="-1.521578715430961E-16"/>
                  <c:y val="-4.6376811594202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'Днепропетровская обл '!$A$4:$A$58</c:f>
              <c:numCache>
                <c:formatCode>General</c:formatCode>
                <c:ptCount val="55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 formatCode="0">
                  <c:v>1991</c:v>
                </c:pt>
                <c:pt idx="31" formatCode="0">
                  <c:v>1992</c:v>
                </c:pt>
                <c:pt idx="32" formatCode="0">
                  <c:v>1993</c:v>
                </c:pt>
                <c:pt idx="33" formatCode="0">
                  <c:v>1994</c:v>
                </c:pt>
                <c:pt idx="34" formatCode="0">
                  <c:v>1995</c:v>
                </c:pt>
                <c:pt idx="35" formatCode="0">
                  <c:v>1996</c:v>
                </c:pt>
                <c:pt idx="36" formatCode="0">
                  <c:v>1997</c:v>
                </c:pt>
                <c:pt idx="37" formatCode="0">
                  <c:v>1998</c:v>
                </c:pt>
                <c:pt idx="38" formatCode="0">
                  <c:v>1999</c:v>
                </c:pt>
                <c:pt idx="39" formatCode="0">
                  <c:v>2000</c:v>
                </c:pt>
                <c:pt idx="40" formatCode="0">
                  <c:v>2001</c:v>
                </c:pt>
                <c:pt idx="41" formatCode="0">
                  <c:v>2002</c:v>
                </c:pt>
                <c:pt idx="42" formatCode="0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</c:numCache>
            </c:numRef>
          </c:cat>
          <c:val>
            <c:numRef>
              <c:f>'Днепропетровская обл '!$K$4:$K$58</c:f>
              <c:numCache>
                <c:formatCode>0.0</c:formatCode>
                <c:ptCount val="55"/>
                <c:pt idx="0">
                  <c:v>8.9560493827160474</c:v>
                </c:pt>
                <c:pt idx="1">
                  <c:v>9.3506172839506174</c:v>
                </c:pt>
                <c:pt idx="2">
                  <c:v>7.9975308641975307</c:v>
                </c:pt>
                <c:pt idx="3">
                  <c:v>7.7910493827160492</c:v>
                </c:pt>
                <c:pt idx="4">
                  <c:v>7.7364197530864196</c:v>
                </c:pt>
                <c:pt idx="5">
                  <c:v>10.449999999999998</c:v>
                </c:pt>
                <c:pt idx="6">
                  <c:v>8.673456790123458</c:v>
                </c:pt>
                <c:pt idx="7">
                  <c:v>8.8675925925925938</c:v>
                </c:pt>
                <c:pt idx="8">
                  <c:v>7.5490740740740749</c:v>
                </c:pt>
                <c:pt idx="9">
                  <c:v>8.8910493827160497</c:v>
                </c:pt>
                <c:pt idx="10">
                  <c:v>8.8632716049382712</c:v>
                </c:pt>
                <c:pt idx="11">
                  <c:v>9.1376543209876573</c:v>
                </c:pt>
                <c:pt idx="12">
                  <c:v>8.0978395061728392</c:v>
                </c:pt>
                <c:pt idx="13">
                  <c:v>8.7873456790123452</c:v>
                </c:pt>
                <c:pt idx="14">
                  <c:v>10.182716049382716</c:v>
                </c:pt>
                <c:pt idx="15">
                  <c:v>6.8222222222222229</c:v>
                </c:pt>
                <c:pt idx="16">
                  <c:v>8.1817901234567909</c:v>
                </c:pt>
                <c:pt idx="17">
                  <c:v>7.6888888888888891</c:v>
                </c:pt>
                <c:pt idx="18">
                  <c:v>8.9790123456790134</c:v>
                </c:pt>
                <c:pt idx="19">
                  <c:v>7.4907407407407414</c:v>
                </c:pt>
                <c:pt idx="20">
                  <c:v>9.7395061728395067</c:v>
                </c:pt>
                <c:pt idx="21">
                  <c:v>8.340432098765433</c:v>
                </c:pt>
                <c:pt idx="22">
                  <c:v>9.3166666666666682</c:v>
                </c:pt>
                <c:pt idx="23">
                  <c:v>8.5401543209876554</c:v>
                </c:pt>
                <c:pt idx="24">
                  <c:v>7.0043209876543209</c:v>
                </c:pt>
                <c:pt idx="25">
                  <c:v>8.6348765432098773</c:v>
                </c:pt>
                <c:pt idx="26">
                  <c:v>6.1243827160493831</c:v>
                </c:pt>
                <c:pt idx="27">
                  <c:v>8.0462962962962976</c:v>
                </c:pt>
                <c:pt idx="28">
                  <c:v>10.050617283950618</c:v>
                </c:pt>
                <c:pt idx="29">
                  <c:v>9.7756172839506164</c:v>
                </c:pt>
                <c:pt idx="30">
                  <c:v>9.0293049543049548</c:v>
                </c:pt>
                <c:pt idx="31">
                  <c:v>8.9368827160493822</c:v>
                </c:pt>
                <c:pt idx="32">
                  <c:v>7.5368651795735122</c:v>
                </c:pt>
                <c:pt idx="33">
                  <c:v>8.9748316498316498</c:v>
                </c:pt>
                <c:pt idx="34">
                  <c:v>9.3435465768799091</c:v>
                </c:pt>
                <c:pt idx="35">
                  <c:v>8.3592873176206499</c:v>
                </c:pt>
                <c:pt idx="36">
                  <c:v>7.8604377104377097</c:v>
                </c:pt>
                <c:pt idx="37">
                  <c:v>9.3176206509539838</c:v>
                </c:pt>
                <c:pt idx="38">
                  <c:v>10.305751964085296</c:v>
                </c:pt>
                <c:pt idx="39">
                  <c:v>9.5044332210998874</c:v>
                </c:pt>
                <c:pt idx="40">
                  <c:v>9.6851290684624018</c:v>
                </c:pt>
                <c:pt idx="41">
                  <c:v>9.8040123456790127</c:v>
                </c:pt>
                <c:pt idx="42">
                  <c:v>8.7665056360708533</c:v>
                </c:pt>
                <c:pt idx="43">
                  <c:v>9.5126006441223812</c:v>
                </c:pt>
                <c:pt idx="44">
                  <c:v>10.208343949164261</c:v>
                </c:pt>
                <c:pt idx="45">
                  <c:v>8.8731481481481485</c:v>
                </c:pt>
                <c:pt idx="46">
                  <c:v>10.720370370370368</c:v>
                </c:pt>
                <c:pt idx="47">
                  <c:v>9.7953703703703709</c:v>
                </c:pt>
                <c:pt idx="48">
                  <c:v>10.120791245791246</c:v>
                </c:pt>
                <c:pt idx="49">
                  <c:v>10.21574074074074</c:v>
                </c:pt>
                <c:pt idx="50">
                  <c:v>9.3034511784511782</c:v>
                </c:pt>
                <c:pt idx="51">
                  <c:v>10.512037037037038</c:v>
                </c:pt>
                <c:pt idx="52">
                  <c:v>10.633333333333333</c:v>
                </c:pt>
                <c:pt idx="53">
                  <c:v>10.144444444444444</c:v>
                </c:pt>
                <c:pt idx="54">
                  <c:v>10.611111111111111</c:v>
                </c:pt>
              </c:numCache>
            </c:numRef>
          </c:val>
          <c:smooth val="0"/>
        </c:ser>
        <c:ser>
          <c:idx val="1"/>
          <c:order val="1"/>
          <c:tx>
            <c:v>норма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'Днепропетровская обл '!$A$4:$A$58</c:f>
              <c:numCache>
                <c:formatCode>General</c:formatCode>
                <c:ptCount val="55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 formatCode="0">
                  <c:v>1991</c:v>
                </c:pt>
                <c:pt idx="31" formatCode="0">
                  <c:v>1992</c:v>
                </c:pt>
                <c:pt idx="32" formatCode="0">
                  <c:v>1993</c:v>
                </c:pt>
                <c:pt idx="33" formatCode="0">
                  <c:v>1994</c:v>
                </c:pt>
                <c:pt idx="34" formatCode="0">
                  <c:v>1995</c:v>
                </c:pt>
                <c:pt idx="35" formatCode="0">
                  <c:v>1996</c:v>
                </c:pt>
                <c:pt idx="36" formatCode="0">
                  <c:v>1997</c:v>
                </c:pt>
                <c:pt idx="37" formatCode="0">
                  <c:v>1998</c:v>
                </c:pt>
                <c:pt idx="38" formatCode="0">
                  <c:v>1999</c:v>
                </c:pt>
                <c:pt idx="39" formatCode="0">
                  <c:v>2000</c:v>
                </c:pt>
                <c:pt idx="40" formatCode="0">
                  <c:v>2001</c:v>
                </c:pt>
                <c:pt idx="41" formatCode="0">
                  <c:v>2002</c:v>
                </c:pt>
                <c:pt idx="42" formatCode="0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</c:numCache>
            </c:numRef>
          </c:cat>
          <c:val>
            <c:numRef>
              <c:f>'Днепропетровская обл '!$L$4:$L$58</c:f>
              <c:numCache>
                <c:formatCode>0.0</c:formatCode>
                <c:ptCount val="55"/>
                <c:pt idx="0">
                  <c:v>8.6</c:v>
                </c:pt>
                <c:pt idx="1">
                  <c:v>8.6</c:v>
                </c:pt>
                <c:pt idx="2">
                  <c:v>8.6</c:v>
                </c:pt>
                <c:pt idx="3">
                  <c:v>8.6</c:v>
                </c:pt>
                <c:pt idx="4">
                  <c:v>8.6</c:v>
                </c:pt>
                <c:pt idx="5">
                  <c:v>8.6</c:v>
                </c:pt>
                <c:pt idx="6">
                  <c:v>8.6</c:v>
                </c:pt>
                <c:pt idx="7">
                  <c:v>8.6</c:v>
                </c:pt>
                <c:pt idx="8">
                  <c:v>8.6</c:v>
                </c:pt>
                <c:pt idx="9">
                  <c:v>8.6</c:v>
                </c:pt>
                <c:pt idx="10">
                  <c:v>8.6</c:v>
                </c:pt>
                <c:pt idx="11">
                  <c:v>8.6</c:v>
                </c:pt>
                <c:pt idx="12">
                  <c:v>8.6</c:v>
                </c:pt>
                <c:pt idx="13">
                  <c:v>8.6</c:v>
                </c:pt>
                <c:pt idx="14">
                  <c:v>8.6</c:v>
                </c:pt>
                <c:pt idx="15">
                  <c:v>8.6</c:v>
                </c:pt>
                <c:pt idx="16">
                  <c:v>8.6</c:v>
                </c:pt>
                <c:pt idx="17">
                  <c:v>8.6</c:v>
                </c:pt>
                <c:pt idx="18">
                  <c:v>8.6</c:v>
                </c:pt>
                <c:pt idx="19">
                  <c:v>8.6</c:v>
                </c:pt>
                <c:pt idx="20">
                  <c:v>8.6</c:v>
                </c:pt>
                <c:pt idx="21">
                  <c:v>8.6</c:v>
                </c:pt>
                <c:pt idx="22">
                  <c:v>8.6</c:v>
                </c:pt>
                <c:pt idx="23">
                  <c:v>8.6</c:v>
                </c:pt>
                <c:pt idx="24">
                  <c:v>8.6</c:v>
                </c:pt>
                <c:pt idx="25">
                  <c:v>8.6</c:v>
                </c:pt>
                <c:pt idx="26">
                  <c:v>8.6</c:v>
                </c:pt>
                <c:pt idx="27">
                  <c:v>8.6</c:v>
                </c:pt>
                <c:pt idx="28">
                  <c:v>8.6</c:v>
                </c:pt>
                <c:pt idx="29">
                  <c:v>8.6</c:v>
                </c:pt>
                <c:pt idx="30">
                  <c:v>8.6</c:v>
                </c:pt>
                <c:pt idx="31">
                  <c:v>8.6</c:v>
                </c:pt>
                <c:pt idx="32">
                  <c:v>8.6</c:v>
                </c:pt>
                <c:pt idx="33">
                  <c:v>8.6</c:v>
                </c:pt>
                <c:pt idx="34">
                  <c:v>8.6</c:v>
                </c:pt>
                <c:pt idx="35">
                  <c:v>8.6</c:v>
                </c:pt>
                <c:pt idx="36">
                  <c:v>8.6</c:v>
                </c:pt>
                <c:pt idx="37">
                  <c:v>8.6</c:v>
                </c:pt>
                <c:pt idx="38">
                  <c:v>8.6</c:v>
                </c:pt>
                <c:pt idx="39">
                  <c:v>8.6</c:v>
                </c:pt>
                <c:pt idx="40">
                  <c:v>8.6</c:v>
                </c:pt>
                <c:pt idx="41">
                  <c:v>8.6</c:v>
                </c:pt>
                <c:pt idx="42">
                  <c:v>8.6</c:v>
                </c:pt>
                <c:pt idx="43">
                  <c:v>8.6</c:v>
                </c:pt>
                <c:pt idx="44">
                  <c:v>8.6</c:v>
                </c:pt>
                <c:pt idx="45">
                  <c:v>8.6</c:v>
                </c:pt>
                <c:pt idx="46">
                  <c:v>8.6</c:v>
                </c:pt>
                <c:pt idx="47">
                  <c:v>8.6</c:v>
                </c:pt>
                <c:pt idx="48">
                  <c:v>8.6</c:v>
                </c:pt>
                <c:pt idx="49">
                  <c:v>8.6</c:v>
                </c:pt>
                <c:pt idx="50">
                  <c:v>8.6</c:v>
                </c:pt>
                <c:pt idx="51">
                  <c:v>8.6</c:v>
                </c:pt>
                <c:pt idx="52">
                  <c:v>8.6</c:v>
                </c:pt>
                <c:pt idx="53">
                  <c:v>8.6</c:v>
                </c:pt>
                <c:pt idx="54">
                  <c:v>8.6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1680040"/>
        <c:axId val="271678080"/>
      </c:lineChart>
      <c:catAx>
        <c:axId val="271680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uk-UA"/>
          </a:p>
        </c:txPr>
        <c:crossAx val="271678080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271678080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uk-UA"/>
          </a:p>
        </c:txPr>
        <c:crossAx val="271680040"/>
        <c:crosses val="autoZero"/>
        <c:crossBetween val="between"/>
        <c:minorUnit val="0.5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>
      <a:innerShdw blurRad="114300">
        <a:prstClr val="black"/>
      </a:innerShdw>
    </a:effectLst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0" normalizeH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j-ea"/>
                <a:cs typeface="+mj-cs"/>
              </a:defRPr>
            </a:pPr>
            <a:r>
              <a:rPr lang="uk-UA" sz="24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Рис.</a:t>
            </a:r>
            <a:r>
              <a:rPr lang="uk-UA" sz="2400" b="1" baseline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uk-UA" sz="2400" b="1" baseline="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10. </a:t>
            </a:r>
            <a:r>
              <a:rPr lang="uk-UA" sz="24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Кількість</a:t>
            </a:r>
            <a:r>
              <a:rPr lang="uk-UA" sz="2400" b="1" baseline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uk-UA" sz="24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атмосферних опадів помісячно,</a:t>
            </a:r>
          </a:p>
          <a:p>
            <a:pPr>
              <a:defRPr sz="2400" b="1">
                <a:solidFill>
                  <a:sysClr val="windowText" lastClr="000000"/>
                </a:solidFill>
                <a:latin typeface="Arial Narrow" panose="020B0606020202030204" pitchFamily="34" charset="0"/>
              </a:defRPr>
            </a:pPr>
            <a:r>
              <a:rPr lang="uk-UA" sz="24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м. Дніпропетровськ</a:t>
            </a:r>
          </a:p>
        </c:rich>
      </c:tx>
      <c:layout>
        <c:manualLayout>
          <c:xMode val="edge"/>
          <c:yMode val="edge"/>
          <c:x val="0.13641479432885165"/>
          <c:y val="0.782191922013881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0" normalizeH="0" baseline="0">
              <a:solidFill>
                <a:sysClr val="windowText" lastClr="000000"/>
              </a:solidFill>
              <a:latin typeface="Arial Narrow" panose="020B0606020202030204" pitchFamily="34" charset="0"/>
              <a:ea typeface="+mj-ea"/>
              <a:cs typeface="+mj-cs"/>
            </a:defRPr>
          </a:pPr>
          <a:endParaRPr lang="uk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870452614805959E-2"/>
          <c:y val="4.7415017643303727E-2"/>
          <c:w val="0.91066283328607933"/>
          <c:h val="0.65769264337231104"/>
        </c:manualLayout>
      </c:layout>
      <c:bar3DChart>
        <c:barDir val="col"/>
        <c:grouping val="standard"/>
        <c:varyColors val="0"/>
        <c:ser>
          <c:idx val="0"/>
          <c:order val="0"/>
          <c:tx>
            <c:v>1886-1937</c:v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1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'АМСЦ Дніпропетровськ'!$C$72:$N$72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'АМСЦ Дніпропетровськ'!$C$73:$N$73</c:f>
              <c:numCache>
                <c:formatCode>General</c:formatCode>
                <c:ptCount val="12"/>
                <c:pt idx="0">
                  <c:v>31</c:v>
                </c:pt>
                <c:pt idx="1">
                  <c:v>28</c:v>
                </c:pt>
                <c:pt idx="2">
                  <c:v>32</c:v>
                </c:pt>
                <c:pt idx="3">
                  <c:v>35</c:v>
                </c:pt>
                <c:pt idx="4">
                  <c:v>46</c:v>
                </c:pt>
                <c:pt idx="5">
                  <c:v>67</c:v>
                </c:pt>
                <c:pt idx="6">
                  <c:v>51</c:v>
                </c:pt>
                <c:pt idx="7">
                  <c:v>43</c:v>
                </c:pt>
                <c:pt idx="8">
                  <c:v>33</c:v>
                </c:pt>
                <c:pt idx="9">
                  <c:v>38</c:v>
                </c:pt>
                <c:pt idx="10">
                  <c:v>36</c:v>
                </c:pt>
                <c:pt idx="11">
                  <c:v>39</c:v>
                </c:pt>
              </c:numCache>
            </c:numRef>
          </c:val>
          <c:shape val="cylinder"/>
        </c:ser>
        <c:ser>
          <c:idx val="1"/>
          <c:order val="1"/>
          <c:tx>
            <c:v>1961-2015</c:v>
          </c:tx>
          <c:spPr>
            <a:solidFill>
              <a:srgbClr val="00FF00"/>
            </a:solidFill>
            <a:ln>
              <a:noFill/>
            </a:ln>
            <a:effectLst/>
            <a:sp3d/>
          </c:spPr>
          <c:invertIfNegative val="0"/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1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'АМСЦ Дніпропетровськ'!$C$72:$N$72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'АМСЦ Дніпропетровськ'!$C$74:$N$74</c:f>
              <c:numCache>
                <c:formatCode>General</c:formatCode>
                <c:ptCount val="12"/>
                <c:pt idx="0">
                  <c:v>46</c:v>
                </c:pt>
                <c:pt idx="1">
                  <c:v>40</c:v>
                </c:pt>
                <c:pt idx="2">
                  <c:v>41</c:v>
                </c:pt>
                <c:pt idx="3">
                  <c:v>39</c:v>
                </c:pt>
                <c:pt idx="4">
                  <c:v>47</c:v>
                </c:pt>
                <c:pt idx="5">
                  <c:v>62</c:v>
                </c:pt>
                <c:pt idx="6">
                  <c:v>54</c:v>
                </c:pt>
                <c:pt idx="7">
                  <c:v>43</c:v>
                </c:pt>
                <c:pt idx="8">
                  <c:v>40</c:v>
                </c:pt>
                <c:pt idx="9">
                  <c:v>35</c:v>
                </c:pt>
                <c:pt idx="10">
                  <c:v>43</c:v>
                </c:pt>
                <c:pt idx="11">
                  <c:v>49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3926016"/>
        <c:axId val="273931504"/>
        <c:axId val="273080736"/>
      </c:bar3DChart>
      <c:catAx>
        <c:axId val="27392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uk-UA"/>
          </a:p>
        </c:txPr>
        <c:crossAx val="273931504"/>
        <c:crosses val="autoZero"/>
        <c:auto val="1"/>
        <c:lblAlgn val="ctr"/>
        <c:lblOffset val="100"/>
        <c:noMultiLvlLbl val="0"/>
      </c:catAx>
      <c:valAx>
        <c:axId val="27393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uk-UA"/>
          </a:p>
        </c:txPr>
        <c:crossAx val="273926016"/>
        <c:crosses val="autoZero"/>
        <c:crossBetween val="between"/>
      </c:valAx>
      <c:serAx>
        <c:axId val="273080736"/>
        <c:scaling>
          <c:orientation val="minMax"/>
        </c:scaling>
        <c:delete val="1"/>
        <c:axPos val="b"/>
        <c:majorTickMark val="none"/>
        <c:minorTickMark val="none"/>
        <c:tickLblPos val="nextTo"/>
        <c:crossAx val="273931504"/>
        <c:crosses val="autoZero"/>
      </c:serAx>
      <c:spPr>
        <a:noFill/>
        <a:ln>
          <a:noFill/>
        </a:ln>
        <a:effectLst>
          <a:innerShdw blurRad="114300">
            <a:prstClr val="black"/>
          </a:innerShdw>
        </a:effectLst>
      </c:spPr>
    </c:plotArea>
    <c:legend>
      <c:legendPos val="b"/>
      <c:layout>
        <c:manualLayout>
          <c:xMode val="edge"/>
          <c:yMode val="edge"/>
          <c:x val="0.7359530311395851"/>
          <c:y val="0.87526781791760999"/>
          <c:w val="0.22471950166052365"/>
          <c:h val="5.5418912284603765E-2"/>
        </c:manualLayout>
      </c:layout>
      <c:overlay val="0"/>
      <c:spPr>
        <a:noFill/>
        <a:ln>
          <a:noFill/>
        </a:ln>
        <a:effectLst>
          <a:innerShdw blurRad="114300">
            <a:prstClr val="black"/>
          </a:innerShdw>
        </a:effectLst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innerShdw blurRad="114300">
        <a:prstClr val="black"/>
      </a:innerShdw>
    </a:effectLst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j-ea"/>
                <a:cs typeface="+mj-cs"/>
              </a:defRPr>
            </a:pPr>
            <a:r>
              <a:rPr lang="uk-UA" sz="20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Рис. 2. Кількість атмосферних опадів за рік, </a:t>
            </a:r>
            <a:r>
              <a:rPr lang="uk-UA" sz="20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за </a:t>
            </a:r>
            <a:r>
              <a:rPr lang="uk-UA" sz="20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даними метеостанцій Дніпропетровської </a:t>
            </a:r>
            <a:r>
              <a:rPr lang="uk-UA" sz="20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області,</a:t>
            </a:r>
            <a:r>
              <a:rPr lang="uk-UA" sz="2000" baseline="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uk-UA" sz="20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за </a:t>
            </a:r>
            <a:r>
              <a:rPr lang="uk-UA" sz="20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період 1961-2015рр.</a:t>
            </a:r>
          </a:p>
        </c:rich>
      </c:tx>
      <c:layout>
        <c:manualLayout>
          <c:xMode val="edge"/>
          <c:yMode val="edge"/>
          <c:x val="0.17204663632495293"/>
          <c:y val="0.879521585389547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none" spc="0" normalizeH="0" baseline="0">
              <a:solidFill>
                <a:sysClr val="windowText" lastClr="000000"/>
              </a:solidFill>
              <a:latin typeface="Arial Narrow" panose="020B0606020202030204" pitchFamily="34" charset="0"/>
              <a:ea typeface="+mj-ea"/>
              <a:cs typeface="+mj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5.1841778708990711E-2"/>
          <c:y val="3.6284126675733434E-2"/>
          <c:w val="0.93296486857317285"/>
          <c:h val="0.76221161841849616"/>
        </c:manualLayout>
      </c:layout>
      <c:lineChart>
        <c:grouping val="standard"/>
        <c:varyColors val="0"/>
        <c:ser>
          <c:idx val="0"/>
          <c:order val="0"/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Лист1!$A$3:$A$57</c:f>
              <c:numCache>
                <c:formatCode>General</c:formatCode>
                <c:ptCount val="55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</c:numCache>
            </c:numRef>
          </c:cat>
          <c:val>
            <c:numRef>
              <c:f>Лист1!$K$3:$K$57</c:f>
              <c:numCache>
                <c:formatCode>0</c:formatCode>
                <c:ptCount val="55"/>
                <c:pt idx="0">
                  <c:v>398.57142857142856</c:v>
                </c:pt>
                <c:pt idx="1">
                  <c:v>391.71428571428572</c:v>
                </c:pt>
                <c:pt idx="2">
                  <c:v>475.28571428571428</c:v>
                </c:pt>
                <c:pt idx="3">
                  <c:v>426.42857142857144</c:v>
                </c:pt>
                <c:pt idx="4">
                  <c:v>480.28571428571428</c:v>
                </c:pt>
                <c:pt idx="5">
                  <c:v>705.14285714285711</c:v>
                </c:pt>
                <c:pt idx="6">
                  <c:v>448.42857142857144</c:v>
                </c:pt>
                <c:pt idx="7">
                  <c:v>404.71428571428572</c:v>
                </c:pt>
                <c:pt idx="8">
                  <c:v>554.57142857142856</c:v>
                </c:pt>
                <c:pt idx="9">
                  <c:v>603.71428571428567</c:v>
                </c:pt>
                <c:pt idx="10">
                  <c:v>452.71428571428572</c:v>
                </c:pt>
                <c:pt idx="11">
                  <c:v>449.52222222222218</c:v>
                </c:pt>
                <c:pt idx="12">
                  <c:v>571.88888888888891</c:v>
                </c:pt>
                <c:pt idx="13">
                  <c:v>454.83333333333331</c:v>
                </c:pt>
                <c:pt idx="14">
                  <c:v>345.77777777777777</c:v>
                </c:pt>
                <c:pt idx="15">
                  <c:v>622.22222222222217</c:v>
                </c:pt>
                <c:pt idx="16">
                  <c:v>651.91111111111115</c:v>
                </c:pt>
                <c:pt idx="17">
                  <c:v>649.47777777777776</c:v>
                </c:pt>
                <c:pt idx="18">
                  <c:v>497.76666666666671</c:v>
                </c:pt>
                <c:pt idx="19">
                  <c:v>624.74444444444441</c:v>
                </c:pt>
                <c:pt idx="20">
                  <c:v>661.75555555555559</c:v>
                </c:pt>
                <c:pt idx="21">
                  <c:v>440.44444444444446</c:v>
                </c:pt>
                <c:pt idx="22">
                  <c:v>375.93333333333334</c:v>
                </c:pt>
                <c:pt idx="23">
                  <c:v>450.28888888888889</c:v>
                </c:pt>
                <c:pt idx="24">
                  <c:v>558.07777777777778</c:v>
                </c:pt>
                <c:pt idx="25">
                  <c:v>442.25555555555553</c:v>
                </c:pt>
                <c:pt idx="26">
                  <c:v>425.79999999999995</c:v>
                </c:pt>
                <c:pt idx="27">
                  <c:v>593.91111111111115</c:v>
                </c:pt>
                <c:pt idx="28">
                  <c:v>453.87777777777774</c:v>
                </c:pt>
                <c:pt idx="29">
                  <c:v>472.44444444444446</c:v>
                </c:pt>
                <c:pt idx="30">
                  <c:v>434.77777777777777</c:v>
                </c:pt>
                <c:pt idx="31">
                  <c:v>472.55555555555554</c:v>
                </c:pt>
                <c:pt idx="32">
                  <c:v>503.55555555555554</c:v>
                </c:pt>
                <c:pt idx="33">
                  <c:v>414.22222222222223</c:v>
                </c:pt>
                <c:pt idx="34">
                  <c:v>660.33333333333337</c:v>
                </c:pt>
                <c:pt idx="35">
                  <c:v>540.77777777777783</c:v>
                </c:pt>
                <c:pt idx="36">
                  <c:v>727.66666666666663</c:v>
                </c:pt>
                <c:pt idx="37">
                  <c:v>443.55555555555554</c:v>
                </c:pt>
                <c:pt idx="38">
                  <c:v>534.11111111111109</c:v>
                </c:pt>
                <c:pt idx="39">
                  <c:v>503.44444444444446</c:v>
                </c:pt>
                <c:pt idx="40">
                  <c:v>521.55555555555554</c:v>
                </c:pt>
                <c:pt idx="41">
                  <c:v>519.33333333333337</c:v>
                </c:pt>
                <c:pt idx="42">
                  <c:v>547.22222222222217</c:v>
                </c:pt>
                <c:pt idx="43">
                  <c:v>732.55555555555554</c:v>
                </c:pt>
                <c:pt idx="44">
                  <c:v>531.88888888888891</c:v>
                </c:pt>
                <c:pt idx="45">
                  <c:v>469.76666666666665</c:v>
                </c:pt>
                <c:pt idx="46">
                  <c:v>440.32000000000005</c:v>
                </c:pt>
                <c:pt idx="47">
                  <c:v>503.07777777777778</c:v>
                </c:pt>
                <c:pt idx="48">
                  <c:v>536.89777777777772</c:v>
                </c:pt>
                <c:pt idx="49">
                  <c:v>623.9666666666667</c:v>
                </c:pt>
                <c:pt idx="50">
                  <c:v>386.42222222222222</c:v>
                </c:pt>
                <c:pt idx="51">
                  <c:v>532.04444444444448</c:v>
                </c:pt>
                <c:pt idx="52">
                  <c:v>463.44444444444446</c:v>
                </c:pt>
                <c:pt idx="53">
                  <c:v>507.77777777777777</c:v>
                </c:pt>
                <c:pt idx="54">
                  <c:v>580.44444444444446</c:v>
                </c:pt>
              </c:numCache>
            </c:numRef>
          </c:val>
          <c:smooth val="0"/>
        </c:ser>
        <c:ser>
          <c:idx val="1"/>
          <c:order val="1"/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Лист1!$A$3:$A$57</c:f>
              <c:numCache>
                <c:formatCode>General</c:formatCode>
                <c:ptCount val="55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</c:numCache>
            </c:numRef>
          </c:cat>
          <c:val>
            <c:numRef>
              <c:f>Лист1!$L$3:$L$57</c:f>
              <c:numCache>
                <c:formatCode>General</c:formatCode>
                <c:ptCount val="55"/>
                <c:pt idx="0">
                  <c:v>507</c:v>
                </c:pt>
                <c:pt idx="1">
                  <c:v>507</c:v>
                </c:pt>
                <c:pt idx="2">
                  <c:v>507</c:v>
                </c:pt>
                <c:pt idx="3">
                  <c:v>507</c:v>
                </c:pt>
                <c:pt idx="4">
                  <c:v>507</c:v>
                </c:pt>
                <c:pt idx="5">
                  <c:v>507</c:v>
                </c:pt>
                <c:pt idx="6">
                  <c:v>507</c:v>
                </c:pt>
                <c:pt idx="7">
                  <c:v>507</c:v>
                </c:pt>
                <c:pt idx="8">
                  <c:v>507</c:v>
                </c:pt>
                <c:pt idx="9">
                  <c:v>507</c:v>
                </c:pt>
                <c:pt idx="10">
                  <c:v>507</c:v>
                </c:pt>
                <c:pt idx="11">
                  <c:v>507</c:v>
                </c:pt>
                <c:pt idx="12">
                  <c:v>507</c:v>
                </c:pt>
                <c:pt idx="13">
                  <c:v>507</c:v>
                </c:pt>
                <c:pt idx="14">
                  <c:v>507</c:v>
                </c:pt>
                <c:pt idx="15">
                  <c:v>507</c:v>
                </c:pt>
                <c:pt idx="16">
                  <c:v>507</c:v>
                </c:pt>
                <c:pt idx="17">
                  <c:v>507</c:v>
                </c:pt>
                <c:pt idx="18">
                  <c:v>507</c:v>
                </c:pt>
                <c:pt idx="19">
                  <c:v>507</c:v>
                </c:pt>
                <c:pt idx="20">
                  <c:v>507</c:v>
                </c:pt>
                <c:pt idx="21">
                  <c:v>507</c:v>
                </c:pt>
                <c:pt idx="22">
                  <c:v>507</c:v>
                </c:pt>
                <c:pt idx="23">
                  <c:v>507</c:v>
                </c:pt>
                <c:pt idx="24">
                  <c:v>507</c:v>
                </c:pt>
                <c:pt idx="25">
                  <c:v>507</c:v>
                </c:pt>
                <c:pt idx="26">
                  <c:v>507</c:v>
                </c:pt>
                <c:pt idx="27">
                  <c:v>507</c:v>
                </c:pt>
                <c:pt idx="28">
                  <c:v>507</c:v>
                </c:pt>
                <c:pt idx="29">
                  <c:v>507</c:v>
                </c:pt>
                <c:pt idx="30">
                  <c:v>507</c:v>
                </c:pt>
                <c:pt idx="31">
                  <c:v>507</c:v>
                </c:pt>
                <c:pt idx="32">
                  <c:v>507</c:v>
                </c:pt>
                <c:pt idx="33">
                  <c:v>507</c:v>
                </c:pt>
                <c:pt idx="34">
                  <c:v>507</c:v>
                </c:pt>
                <c:pt idx="35">
                  <c:v>507</c:v>
                </c:pt>
                <c:pt idx="36">
                  <c:v>507</c:v>
                </c:pt>
                <c:pt idx="37">
                  <c:v>507</c:v>
                </c:pt>
                <c:pt idx="38">
                  <c:v>507</c:v>
                </c:pt>
                <c:pt idx="39">
                  <c:v>507</c:v>
                </c:pt>
                <c:pt idx="40">
                  <c:v>507</c:v>
                </c:pt>
                <c:pt idx="41">
                  <c:v>507</c:v>
                </c:pt>
                <c:pt idx="42">
                  <c:v>507</c:v>
                </c:pt>
                <c:pt idx="43">
                  <c:v>507</c:v>
                </c:pt>
                <c:pt idx="44">
                  <c:v>507</c:v>
                </c:pt>
                <c:pt idx="45">
                  <c:v>507</c:v>
                </c:pt>
                <c:pt idx="46">
                  <c:v>507</c:v>
                </c:pt>
                <c:pt idx="47">
                  <c:v>507</c:v>
                </c:pt>
                <c:pt idx="48">
                  <c:v>507</c:v>
                </c:pt>
                <c:pt idx="49">
                  <c:v>507</c:v>
                </c:pt>
                <c:pt idx="50">
                  <c:v>507</c:v>
                </c:pt>
                <c:pt idx="51">
                  <c:v>507</c:v>
                </c:pt>
                <c:pt idx="52">
                  <c:v>507</c:v>
                </c:pt>
                <c:pt idx="53">
                  <c:v>507</c:v>
                </c:pt>
                <c:pt idx="54">
                  <c:v>507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1681216"/>
        <c:axId val="271680432"/>
      </c:lineChart>
      <c:catAx>
        <c:axId val="271681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uk-UA"/>
          </a:p>
        </c:txPr>
        <c:crossAx val="271680432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271680432"/>
        <c:scaling>
          <c:orientation val="minMax"/>
          <c:min val="3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uk-UA"/>
          </a:p>
        </c:txPr>
        <c:crossAx val="271681216"/>
        <c:crosses val="autoZero"/>
        <c:crossBetween val="between"/>
        <c:majorUnit val="50"/>
        <c:minorUnit val="25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>
      <a:innerShdw blurRad="114300">
        <a:prstClr val="black"/>
      </a:innerShdw>
    </a:effectLst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0" normalizeH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j-ea"/>
                <a:cs typeface="+mj-cs"/>
              </a:defRPr>
            </a:pPr>
            <a:r>
              <a:rPr lang="uk-UA" sz="2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Рис. 3. Середньорічна температура повітря, </a:t>
            </a:r>
            <a:r>
              <a:rPr lang="uk-UA" sz="24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за </a:t>
            </a:r>
            <a:r>
              <a:rPr lang="uk-UA" sz="2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даними </a:t>
            </a:r>
            <a:endParaRPr lang="uk-UA" sz="2400" dirty="0" smtClean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>
              <a:defRPr sz="2400">
                <a:solidFill>
                  <a:sysClr val="windowText" lastClr="000000"/>
                </a:solidFill>
                <a:latin typeface="Arial Narrow" panose="020B0606020202030204" pitchFamily="34" charset="0"/>
              </a:defRPr>
            </a:pPr>
            <a:r>
              <a:rPr lang="uk-UA" sz="24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метеостанції </a:t>
            </a:r>
            <a:r>
              <a:rPr lang="uk-UA" sz="2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Дніпропетровськ, </a:t>
            </a:r>
            <a:r>
              <a:rPr lang="uk-UA" sz="24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за </a:t>
            </a:r>
            <a:r>
              <a:rPr lang="uk-UA" sz="2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період 1886-1937рр.</a:t>
            </a:r>
          </a:p>
        </c:rich>
      </c:tx>
      <c:layout>
        <c:manualLayout>
          <c:xMode val="edge"/>
          <c:yMode val="edge"/>
          <c:x val="0.19367477551574883"/>
          <c:y val="0.853253137792400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0" normalizeH="0" baseline="0">
              <a:solidFill>
                <a:sysClr val="windowText" lastClr="000000"/>
              </a:solidFill>
              <a:latin typeface="Arial Narrow" panose="020B0606020202030204" pitchFamily="34" charset="0"/>
              <a:ea typeface="+mj-ea"/>
              <a:cs typeface="+mj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4.5320238654526987E-2"/>
          <c:y val="5.0420305990420362E-2"/>
          <c:w val="0.93844871074219682"/>
          <c:h val="0.71699872881423343"/>
        </c:manualLayout>
      </c:layout>
      <c:lineChart>
        <c:grouping val="standard"/>
        <c:varyColors val="0"/>
        <c:ser>
          <c:idx val="0"/>
          <c:order val="0"/>
          <c:tx>
            <c:strRef>
              <c:f>'Днепропетровская обл '!$J$63:$J$114</c:f>
              <c:strCache>
                <c:ptCount val="52"/>
                <c:pt idx="0">
                  <c:v>8,5</c:v>
                </c:pt>
                <c:pt idx="1">
                  <c:v>9,4</c:v>
                </c:pt>
                <c:pt idx="2">
                  <c:v>7,8</c:v>
                </c:pt>
                <c:pt idx="3">
                  <c:v>8,5</c:v>
                </c:pt>
                <c:pt idx="4">
                  <c:v>9,1</c:v>
                </c:pt>
                <c:pt idx="5">
                  <c:v>8,4</c:v>
                </c:pt>
                <c:pt idx="6">
                  <c:v>9</c:v>
                </c:pt>
                <c:pt idx="7">
                  <c:v>7,2</c:v>
                </c:pt>
                <c:pt idx="8">
                  <c:v>7,4</c:v>
                </c:pt>
                <c:pt idx="9">
                  <c:v>8,6</c:v>
                </c:pt>
                <c:pt idx="10">
                  <c:v>7,5</c:v>
                </c:pt>
                <c:pt idx="11">
                  <c:v>9,2</c:v>
                </c:pt>
                <c:pt idx="12">
                  <c:v>8,3</c:v>
                </c:pt>
                <c:pt idx="13">
                  <c:v>9</c:v>
                </c:pt>
                <c:pt idx="14">
                  <c:v>9</c:v>
                </c:pt>
                <c:pt idx="15">
                  <c:v>10,1</c:v>
                </c:pt>
                <c:pt idx="16">
                  <c:v>8</c:v>
                </c:pt>
                <c:pt idx="17">
                  <c:v>10</c:v>
                </c:pt>
                <c:pt idx="18">
                  <c:v>8,7</c:v>
                </c:pt>
                <c:pt idx="19">
                  <c:v>9,4</c:v>
                </c:pt>
                <c:pt idx="20">
                  <c:v>9,8</c:v>
                </c:pt>
                <c:pt idx="21">
                  <c:v>7,8</c:v>
                </c:pt>
                <c:pt idx="22">
                  <c:v>7,7</c:v>
                </c:pt>
                <c:pt idx="23">
                  <c:v>9</c:v>
                </c:pt>
                <c:pt idx="24">
                  <c:v>9,8</c:v>
                </c:pt>
                <c:pt idx="25">
                  <c:v>7,4</c:v>
                </c:pt>
                <c:pt idx="26">
                  <c:v>7,4</c:v>
                </c:pt>
                <c:pt idx="27">
                  <c:v>9,4</c:v>
                </c:pt>
                <c:pt idx="28">
                  <c:v>8,9</c:v>
                </c:pt>
                <c:pt idx="29">
                  <c:v>9</c:v>
                </c:pt>
                <c:pt idx="30">
                  <c:v>8,7</c:v>
                </c:pt>
                <c:pt idx="31">
                  <c:v>8,1</c:v>
                </c:pt>
                <c:pt idx="32">
                  <c:v>9,4</c:v>
                </c:pt>
                <c:pt idx="33">
                  <c:v>8,4</c:v>
                </c:pt>
                <c:pt idx="34">
                  <c:v>8</c:v>
                </c:pt>
                <c:pt idx="35">
                  <c:v>9</c:v>
                </c:pt>
                <c:pt idx="36">
                  <c:v>9</c:v>
                </c:pt>
                <c:pt idx="37">
                  <c:v>9,8</c:v>
                </c:pt>
                <c:pt idx="38">
                  <c:v>8</c:v>
                </c:pt>
                <c:pt idx="39">
                  <c:v>9,5</c:v>
                </c:pt>
                <c:pt idx="40">
                  <c:v>8,5</c:v>
                </c:pt>
                <c:pt idx="41">
                  <c:v>8,6</c:v>
                </c:pt>
                <c:pt idx="42">
                  <c:v>7,6</c:v>
                </c:pt>
                <c:pt idx="43">
                  <c:v>7,4</c:v>
                </c:pt>
                <c:pt idx="44">
                  <c:v>9,5</c:v>
                </c:pt>
                <c:pt idx="45">
                  <c:v>8,2</c:v>
                </c:pt>
                <c:pt idx="46">
                  <c:v>9</c:v>
                </c:pt>
                <c:pt idx="47">
                  <c:v>6,9</c:v>
                </c:pt>
                <c:pt idx="48">
                  <c:v>9,8</c:v>
                </c:pt>
                <c:pt idx="49">
                  <c:v>9</c:v>
                </c:pt>
                <c:pt idx="50">
                  <c:v>9,7</c:v>
                </c:pt>
                <c:pt idx="51">
                  <c:v>10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15"/>
              <c:layout>
                <c:manualLayout>
                  <c:x val="-1.2030075187969926E-2"/>
                  <c:y val="-3.36134453781512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'Днепропетровская обл '!$A$63:$A$114</c:f>
              <c:numCache>
                <c:formatCode>General</c:formatCode>
                <c:ptCount val="52"/>
                <c:pt idx="0">
                  <c:v>1886</c:v>
                </c:pt>
                <c:pt idx="1">
                  <c:v>1887</c:v>
                </c:pt>
                <c:pt idx="2">
                  <c:v>1888</c:v>
                </c:pt>
                <c:pt idx="3">
                  <c:v>1889</c:v>
                </c:pt>
                <c:pt idx="4">
                  <c:v>1890</c:v>
                </c:pt>
                <c:pt idx="5">
                  <c:v>1891</c:v>
                </c:pt>
                <c:pt idx="6">
                  <c:v>1892</c:v>
                </c:pt>
                <c:pt idx="7">
                  <c:v>1893</c:v>
                </c:pt>
                <c:pt idx="8">
                  <c:v>1894</c:v>
                </c:pt>
                <c:pt idx="9">
                  <c:v>1895</c:v>
                </c:pt>
                <c:pt idx="10">
                  <c:v>1896</c:v>
                </c:pt>
                <c:pt idx="11">
                  <c:v>1897</c:v>
                </c:pt>
                <c:pt idx="12">
                  <c:v>1898</c:v>
                </c:pt>
                <c:pt idx="13">
                  <c:v>1899</c:v>
                </c:pt>
                <c:pt idx="14">
                  <c:v>1900</c:v>
                </c:pt>
                <c:pt idx="15">
                  <c:v>1901</c:v>
                </c:pt>
                <c:pt idx="16">
                  <c:v>1902</c:v>
                </c:pt>
                <c:pt idx="17">
                  <c:v>1903</c:v>
                </c:pt>
                <c:pt idx="18">
                  <c:v>1904</c:v>
                </c:pt>
                <c:pt idx="19">
                  <c:v>1905</c:v>
                </c:pt>
                <c:pt idx="20">
                  <c:v>1906</c:v>
                </c:pt>
                <c:pt idx="21">
                  <c:v>1907</c:v>
                </c:pt>
                <c:pt idx="22">
                  <c:v>1908</c:v>
                </c:pt>
                <c:pt idx="23">
                  <c:v>1909</c:v>
                </c:pt>
                <c:pt idx="24">
                  <c:v>1910</c:v>
                </c:pt>
                <c:pt idx="25">
                  <c:v>1911</c:v>
                </c:pt>
                <c:pt idx="26">
                  <c:v>1912</c:v>
                </c:pt>
                <c:pt idx="27">
                  <c:v>1913</c:v>
                </c:pt>
                <c:pt idx="28">
                  <c:v>1914</c:v>
                </c:pt>
                <c:pt idx="29">
                  <c:v>1915</c:v>
                </c:pt>
                <c:pt idx="30">
                  <c:v>1916</c:v>
                </c:pt>
                <c:pt idx="31">
                  <c:v>1917</c:v>
                </c:pt>
                <c:pt idx="32">
                  <c:v>1918</c:v>
                </c:pt>
                <c:pt idx="33">
                  <c:v>1919</c:v>
                </c:pt>
                <c:pt idx="34">
                  <c:v>1920</c:v>
                </c:pt>
                <c:pt idx="35">
                  <c:v>1921</c:v>
                </c:pt>
                <c:pt idx="36">
                  <c:v>1922</c:v>
                </c:pt>
                <c:pt idx="37">
                  <c:v>1923</c:v>
                </c:pt>
                <c:pt idx="38">
                  <c:v>1924</c:v>
                </c:pt>
                <c:pt idx="39">
                  <c:v>1925</c:v>
                </c:pt>
                <c:pt idx="40">
                  <c:v>1926</c:v>
                </c:pt>
                <c:pt idx="41">
                  <c:v>1927</c:v>
                </c:pt>
                <c:pt idx="42">
                  <c:v>1928</c:v>
                </c:pt>
                <c:pt idx="43">
                  <c:v>1929</c:v>
                </c:pt>
                <c:pt idx="44">
                  <c:v>1930</c:v>
                </c:pt>
                <c:pt idx="45">
                  <c:v>1931</c:v>
                </c:pt>
                <c:pt idx="46">
                  <c:v>1932</c:v>
                </c:pt>
                <c:pt idx="47">
                  <c:v>1933</c:v>
                </c:pt>
                <c:pt idx="48">
                  <c:v>1934</c:v>
                </c:pt>
                <c:pt idx="49">
                  <c:v>1935</c:v>
                </c:pt>
                <c:pt idx="50">
                  <c:v>1936</c:v>
                </c:pt>
                <c:pt idx="51">
                  <c:v>1937</c:v>
                </c:pt>
              </c:numCache>
            </c:numRef>
          </c:cat>
          <c:val>
            <c:numRef>
              <c:f>'Днепропетровская обл '!$J$63:$J$114</c:f>
              <c:numCache>
                <c:formatCode>General</c:formatCode>
                <c:ptCount val="52"/>
                <c:pt idx="0">
                  <c:v>8.5</c:v>
                </c:pt>
                <c:pt idx="1">
                  <c:v>9.4</c:v>
                </c:pt>
                <c:pt idx="2">
                  <c:v>7.8</c:v>
                </c:pt>
                <c:pt idx="3">
                  <c:v>8.5</c:v>
                </c:pt>
                <c:pt idx="4">
                  <c:v>9.1</c:v>
                </c:pt>
                <c:pt idx="5">
                  <c:v>8.4</c:v>
                </c:pt>
                <c:pt idx="6">
                  <c:v>9</c:v>
                </c:pt>
                <c:pt idx="7">
                  <c:v>7.2</c:v>
                </c:pt>
                <c:pt idx="8">
                  <c:v>7.4</c:v>
                </c:pt>
                <c:pt idx="9">
                  <c:v>8.6</c:v>
                </c:pt>
                <c:pt idx="10">
                  <c:v>7.5</c:v>
                </c:pt>
                <c:pt idx="11">
                  <c:v>9.1999999999999993</c:v>
                </c:pt>
                <c:pt idx="12">
                  <c:v>8.3000000000000007</c:v>
                </c:pt>
                <c:pt idx="13">
                  <c:v>9</c:v>
                </c:pt>
                <c:pt idx="14">
                  <c:v>9</c:v>
                </c:pt>
                <c:pt idx="15">
                  <c:v>10.1</c:v>
                </c:pt>
                <c:pt idx="16">
                  <c:v>8</c:v>
                </c:pt>
                <c:pt idx="17">
                  <c:v>10</c:v>
                </c:pt>
                <c:pt idx="18">
                  <c:v>8.6999999999999993</c:v>
                </c:pt>
                <c:pt idx="19">
                  <c:v>9.4</c:v>
                </c:pt>
                <c:pt idx="20">
                  <c:v>9.8000000000000007</c:v>
                </c:pt>
                <c:pt idx="21">
                  <c:v>7.8</c:v>
                </c:pt>
                <c:pt idx="22">
                  <c:v>7.7</c:v>
                </c:pt>
                <c:pt idx="23">
                  <c:v>9</c:v>
                </c:pt>
                <c:pt idx="24">
                  <c:v>9.8000000000000007</c:v>
                </c:pt>
                <c:pt idx="25">
                  <c:v>7.4</c:v>
                </c:pt>
                <c:pt idx="26">
                  <c:v>7.4</c:v>
                </c:pt>
                <c:pt idx="27">
                  <c:v>9.4</c:v>
                </c:pt>
                <c:pt idx="28">
                  <c:v>8.9</c:v>
                </c:pt>
                <c:pt idx="29">
                  <c:v>9</c:v>
                </c:pt>
                <c:pt idx="30">
                  <c:v>8.6999999999999993</c:v>
                </c:pt>
                <c:pt idx="31">
                  <c:v>8.1</c:v>
                </c:pt>
                <c:pt idx="32">
                  <c:v>9.4</c:v>
                </c:pt>
                <c:pt idx="33">
                  <c:v>8.4</c:v>
                </c:pt>
                <c:pt idx="34">
                  <c:v>8</c:v>
                </c:pt>
                <c:pt idx="35">
                  <c:v>9</c:v>
                </c:pt>
                <c:pt idx="36">
                  <c:v>9</c:v>
                </c:pt>
                <c:pt idx="37">
                  <c:v>9.8000000000000007</c:v>
                </c:pt>
                <c:pt idx="38">
                  <c:v>8</c:v>
                </c:pt>
                <c:pt idx="39">
                  <c:v>9.5</c:v>
                </c:pt>
                <c:pt idx="40">
                  <c:v>8.5</c:v>
                </c:pt>
                <c:pt idx="41">
                  <c:v>8.6</c:v>
                </c:pt>
                <c:pt idx="42">
                  <c:v>7.6</c:v>
                </c:pt>
                <c:pt idx="43">
                  <c:v>7.4</c:v>
                </c:pt>
                <c:pt idx="44">
                  <c:v>9.5</c:v>
                </c:pt>
                <c:pt idx="45">
                  <c:v>8.1999999999999993</c:v>
                </c:pt>
                <c:pt idx="46">
                  <c:v>9</c:v>
                </c:pt>
                <c:pt idx="47">
                  <c:v>6.9</c:v>
                </c:pt>
                <c:pt idx="48">
                  <c:v>9.8000000000000007</c:v>
                </c:pt>
                <c:pt idx="49">
                  <c:v>9</c:v>
                </c:pt>
                <c:pt idx="50">
                  <c:v>9.6999999999999993</c:v>
                </c:pt>
                <c:pt idx="51">
                  <c:v>10</c:v>
                </c:pt>
              </c:numCache>
            </c:numRef>
          </c:val>
          <c:smooth val="0"/>
        </c:ser>
        <c:ser>
          <c:idx val="1"/>
          <c:order val="1"/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'Днепропетровская обл '!$L$63:$L$115</c:f>
              <c:numCache>
                <c:formatCode>General</c:formatCode>
                <c:ptCount val="53"/>
                <c:pt idx="0">
                  <c:v>8.5</c:v>
                </c:pt>
                <c:pt idx="1">
                  <c:v>8.5</c:v>
                </c:pt>
                <c:pt idx="2">
                  <c:v>8.5</c:v>
                </c:pt>
                <c:pt idx="3">
                  <c:v>8.5</c:v>
                </c:pt>
                <c:pt idx="4">
                  <c:v>8.5</c:v>
                </c:pt>
                <c:pt idx="5">
                  <c:v>8.5</c:v>
                </c:pt>
                <c:pt idx="6">
                  <c:v>8.5</c:v>
                </c:pt>
                <c:pt idx="7">
                  <c:v>8.5</c:v>
                </c:pt>
                <c:pt idx="8">
                  <c:v>8.5</c:v>
                </c:pt>
                <c:pt idx="9">
                  <c:v>8.5</c:v>
                </c:pt>
                <c:pt idx="10">
                  <c:v>8.5</c:v>
                </c:pt>
                <c:pt idx="11">
                  <c:v>8.5</c:v>
                </c:pt>
                <c:pt idx="12">
                  <c:v>8.5</c:v>
                </c:pt>
                <c:pt idx="13">
                  <c:v>8.5</c:v>
                </c:pt>
                <c:pt idx="14">
                  <c:v>8.5</c:v>
                </c:pt>
                <c:pt idx="15">
                  <c:v>8.5</c:v>
                </c:pt>
                <c:pt idx="16">
                  <c:v>8.5</c:v>
                </c:pt>
                <c:pt idx="17">
                  <c:v>8.5</c:v>
                </c:pt>
                <c:pt idx="18">
                  <c:v>8.5</c:v>
                </c:pt>
                <c:pt idx="19">
                  <c:v>8.5</c:v>
                </c:pt>
                <c:pt idx="20">
                  <c:v>8.5</c:v>
                </c:pt>
                <c:pt idx="21">
                  <c:v>8.5</c:v>
                </c:pt>
                <c:pt idx="22">
                  <c:v>8.5</c:v>
                </c:pt>
                <c:pt idx="23">
                  <c:v>8.5</c:v>
                </c:pt>
                <c:pt idx="24">
                  <c:v>8.5</c:v>
                </c:pt>
                <c:pt idx="25">
                  <c:v>8.5</c:v>
                </c:pt>
                <c:pt idx="26">
                  <c:v>8.5</c:v>
                </c:pt>
                <c:pt idx="27">
                  <c:v>8.5</c:v>
                </c:pt>
                <c:pt idx="28">
                  <c:v>8.5</c:v>
                </c:pt>
                <c:pt idx="29">
                  <c:v>8.5</c:v>
                </c:pt>
                <c:pt idx="30">
                  <c:v>8.5</c:v>
                </c:pt>
                <c:pt idx="31">
                  <c:v>8.5</c:v>
                </c:pt>
                <c:pt idx="32">
                  <c:v>8.5</c:v>
                </c:pt>
                <c:pt idx="33">
                  <c:v>8.5</c:v>
                </c:pt>
                <c:pt idx="34">
                  <c:v>8.5</c:v>
                </c:pt>
                <c:pt idx="35">
                  <c:v>8.5</c:v>
                </c:pt>
                <c:pt idx="36">
                  <c:v>8.5</c:v>
                </c:pt>
                <c:pt idx="37">
                  <c:v>8.5</c:v>
                </c:pt>
                <c:pt idx="38">
                  <c:v>8.5</c:v>
                </c:pt>
                <c:pt idx="39">
                  <c:v>8.5</c:v>
                </c:pt>
                <c:pt idx="40">
                  <c:v>8.5</c:v>
                </c:pt>
                <c:pt idx="41">
                  <c:v>8.5</c:v>
                </c:pt>
                <c:pt idx="42">
                  <c:v>8.5</c:v>
                </c:pt>
                <c:pt idx="43">
                  <c:v>8.5</c:v>
                </c:pt>
                <c:pt idx="44">
                  <c:v>8.5</c:v>
                </c:pt>
                <c:pt idx="45">
                  <c:v>8.5</c:v>
                </c:pt>
                <c:pt idx="46">
                  <c:v>8.5</c:v>
                </c:pt>
                <c:pt idx="47">
                  <c:v>8.5</c:v>
                </c:pt>
                <c:pt idx="48">
                  <c:v>8.5</c:v>
                </c:pt>
                <c:pt idx="49">
                  <c:v>8.5</c:v>
                </c:pt>
                <c:pt idx="50">
                  <c:v>8.5</c:v>
                </c:pt>
                <c:pt idx="51">
                  <c:v>8.5</c:v>
                </c:pt>
                <c:pt idx="52">
                  <c:v>8.5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1679256"/>
        <c:axId val="272770664"/>
      </c:lineChart>
      <c:catAx>
        <c:axId val="271679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uk-UA"/>
          </a:p>
        </c:txPr>
        <c:crossAx val="272770664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272770664"/>
        <c:scaling>
          <c:orientation val="minMax"/>
          <c:max val="11"/>
          <c:min val="6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uk-UA"/>
          </a:p>
        </c:txPr>
        <c:crossAx val="271679256"/>
        <c:crosses val="autoZero"/>
        <c:crossBetween val="between"/>
        <c:majorUnit val="1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>
      <a:innerShdw blurRad="114300">
        <a:prstClr val="black"/>
      </a:innerShdw>
    </a:effectLst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just">
              <a:defRPr sz="2400" b="1" i="0" u="none" strike="noStrike" kern="1200" cap="none" spc="0" normalizeH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j-ea"/>
                <a:cs typeface="+mj-cs"/>
              </a:defRPr>
            </a:pPr>
            <a:r>
              <a:rPr lang="uk-UA" sz="2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Рис. 4. Середньорічна температура повітря, </a:t>
            </a:r>
            <a:r>
              <a:rPr lang="uk-UA" sz="24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за </a:t>
            </a:r>
            <a:r>
              <a:rPr lang="uk-UA" sz="2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даними </a:t>
            </a:r>
            <a:endParaRPr lang="uk-UA" sz="2400" dirty="0" smtClean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algn="just">
              <a:defRPr sz="2400">
                <a:solidFill>
                  <a:sysClr val="windowText" lastClr="000000"/>
                </a:solidFill>
                <a:latin typeface="Arial Narrow" panose="020B0606020202030204" pitchFamily="34" charset="0"/>
              </a:defRPr>
            </a:pPr>
            <a:r>
              <a:rPr lang="uk-UA" sz="24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авіаметеостанції </a:t>
            </a:r>
            <a:r>
              <a:rPr lang="uk-UA" sz="2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Дніпропетровськ, </a:t>
            </a:r>
            <a:r>
              <a:rPr lang="uk-UA" sz="24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за </a:t>
            </a:r>
            <a:r>
              <a:rPr lang="uk-UA" sz="2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період 1961-2015рр.</a:t>
            </a:r>
          </a:p>
        </c:rich>
      </c:tx>
      <c:layout>
        <c:manualLayout>
          <c:xMode val="edge"/>
          <c:yMode val="edge"/>
          <c:x val="0.18936732214380317"/>
          <c:y val="0.852025699817227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2400" b="1" i="0" u="none" strike="noStrike" kern="1200" cap="none" spc="0" normalizeH="0" baseline="0">
              <a:solidFill>
                <a:sysClr val="windowText" lastClr="000000"/>
              </a:solidFill>
              <a:latin typeface="Arial Narrow" panose="020B0606020202030204" pitchFamily="34" charset="0"/>
              <a:ea typeface="+mj-ea"/>
              <a:cs typeface="+mj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6.5652507964280959E-2"/>
          <c:y val="3.4213623429851736E-2"/>
          <c:w val="0.91998867248196925"/>
          <c:h val="0.7354224617219286"/>
        </c:manualLayout>
      </c:layout>
      <c:lineChart>
        <c:grouping val="standard"/>
        <c:varyColors val="0"/>
        <c:ser>
          <c:idx val="0"/>
          <c:order val="0"/>
          <c:tx>
            <c:v>середньорічна температура повітря</c:v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2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ln>
                        <a:noFill/>
                      </a:ln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8"/>
              <c:layout>
                <c:manualLayout>
                  <c:x val="0"/>
                  <c:y val="-1.4939309056956116E-2"/>
                </c:manualLayout>
              </c:layout>
              <c:numFmt formatCode="#,##0.0" sourceLinked="0"/>
              <c:spPr>
                <a:solidFill>
                  <a:schemeClr val="lt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ln>
                        <a:noFill/>
                      </a:ln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ln>
                      <a:noFill/>
                    </a:ln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'Днепропетровская обл '!$A$4:$A$58</c:f>
              <c:numCache>
                <c:formatCode>General</c:formatCode>
                <c:ptCount val="55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 formatCode="0">
                  <c:v>1991</c:v>
                </c:pt>
                <c:pt idx="31" formatCode="0">
                  <c:v>1992</c:v>
                </c:pt>
                <c:pt idx="32" formatCode="0">
                  <c:v>1993</c:v>
                </c:pt>
                <c:pt idx="33" formatCode="0">
                  <c:v>1994</c:v>
                </c:pt>
                <c:pt idx="34" formatCode="0">
                  <c:v>1995</c:v>
                </c:pt>
                <c:pt idx="35" formatCode="0">
                  <c:v>1996</c:v>
                </c:pt>
                <c:pt idx="36" formatCode="0">
                  <c:v>1997</c:v>
                </c:pt>
                <c:pt idx="37" formatCode="0">
                  <c:v>1998</c:v>
                </c:pt>
                <c:pt idx="38" formatCode="0">
                  <c:v>1999</c:v>
                </c:pt>
                <c:pt idx="39" formatCode="0">
                  <c:v>2000</c:v>
                </c:pt>
                <c:pt idx="40" formatCode="0">
                  <c:v>2001</c:v>
                </c:pt>
                <c:pt idx="41" formatCode="0">
                  <c:v>2002</c:v>
                </c:pt>
                <c:pt idx="42" formatCode="0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</c:numCache>
            </c:numRef>
          </c:cat>
          <c:val>
            <c:numRef>
              <c:f>'Днепропетровская обл '!$J$4:$J$58</c:f>
              <c:numCache>
                <c:formatCode>0.0</c:formatCode>
                <c:ptCount val="55"/>
                <c:pt idx="0">
                  <c:v>8.7777777777777768</c:v>
                </c:pt>
                <c:pt idx="1">
                  <c:v>9.1750000000000007</c:v>
                </c:pt>
                <c:pt idx="2">
                  <c:v>7.9138888888888905</c:v>
                </c:pt>
                <c:pt idx="3">
                  <c:v>7.7277777777777779</c:v>
                </c:pt>
                <c:pt idx="4">
                  <c:v>7.6416666666666657</c:v>
                </c:pt>
                <c:pt idx="5">
                  <c:v>10.472222222222221</c:v>
                </c:pt>
                <c:pt idx="6">
                  <c:v>8.6777777777777789</c:v>
                </c:pt>
                <c:pt idx="7">
                  <c:v>8.8027777777777789</c:v>
                </c:pt>
                <c:pt idx="8">
                  <c:v>7.3916666666666666</c:v>
                </c:pt>
                <c:pt idx="9">
                  <c:v>8.8055555555555554</c:v>
                </c:pt>
                <c:pt idx="10">
                  <c:v>8.8805555555555546</c:v>
                </c:pt>
                <c:pt idx="11">
                  <c:v>9.1694444444444443</c:v>
                </c:pt>
                <c:pt idx="12">
                  <c:v>8.0222222222222204</c:v>
                </c:pt>
                <c:pt idx="13">
                  <c:v>8.7722222222222239</c:v>
                </c:pt>
                <c:pt idx="14">
                  <c:v>10.294444444444444</c:v>
                </c:pt>
                <c:pt idx="15">
                  <c:v>6.719444444444445</c:v>
                </c:pt>
                <c:pt idx="16">
                  <c:v>8.2305555555555561</c:v>
                </c:pt>
                <c:pt idx="17">
                  <c:v>7.594444444444445</c:v>
                </c:pt>
                <c:pt idx="18">
                  <c:v>9.0500000000000007</c:v>
                </c:pt>
                <c:pt idx="19">
                  <c:v>7.4805555555555552</c:v>
                </c:pt>
                <c:pt idx="20">
                  <c:v>9.7833333333333332</c:v>
                </c:pt>
                <c:pt idx="21">
                  <c:v>8.3583333333333325</c:v>
                </c:pt>
                <c:pt idx="22">
                  <c:v>9.5055555555555546</c:v>
                </c:pt>
                <c:pt idx="23">
                  <c:v>8.6333333333333346</c:v>
                </c:pt>
                <c:pt idx="24">
                  <c:v>7.0333333333333323</c:v>
                </c:pt>
                <c:pt idx="25">
                  <c:v>8.7750000000000004</c:v>
                </c:pt>
                <c:pt idx="26">
                  <c:v>6.2861111111111123</c:v>
                </c:pt>
                <c:pt idx="27">
                  <c:v>8.0722222222222211</c:v>
                </c:pt>
                <c:pt idx="28">
                  <c:v>10.15</c:v>
                </c:pt>
                <c:pt idx="29">
                  <c:v>9.8277777777777793</c:v>
                </c:pt>
                <c:pt idx="30">
                  <c:v>9.954545454545455</c:v>
                </c:pt>
                <c:pt idx="31">
                  <c:v>8.4583333333333339</c:v>
                </c:pt>
                <c:pt idx="32">
                  <c:v>8.1928977272727277</c:v>
                </c:pt>
                <c:pt idx="33">
                  <c:v>9.6818181818181817</c:v>
                </c:pt>
                <c:pt idx="34">
                  <c:v>10.436363636363637</c:v>
                </c:pt>
                <c:pt idx="35">
                  <c:v>9.7363636363636381</c:v>
                </c:pt>
                <c:pt idx="36">
                  <c:v>9.0272727272727291</c:v>
                </c:pt>
                <c:pt idx="37">
                  <c:v>10.236363636363636</c:v>
                </c:pt>
                <c:pt idx="38">
                  <c:v>11.254545454545452</c:v>
                </c:pt>
                <c:pt idx="39">
                  <c:v>10.745454545454544</c:v>
                </c:pt>
                <c:pt idx="40">
                  <c:v>10.427272727272726</c:v>
                </c:pt>
                <c:pt idx="41">
                  <c:v>9.875</c:v>
                </c:pt>
                <c:pt idx="42">
                  <c:v>8.4083333333333332</c:v>
                </c:pt>
                <c:pt idx="43">
                  <c:v>9.0749999999999993</c:v>
                </c:pt>
                <c:pt idx="44">
                  <c:v>9.4837535511363651</c:v>
                </c:pt>
                <c:pt idx="45">
                  <c:v>8.9166666666666661</c:v>
                </c:pt>
                <c:pt idx="46">
                  <c:v>10.8</c:v>
                </c:pt>
                <c:pt idx="47">
                  <c:v>9.9083333333333332</c:v>
                </c:pt>
                <c:pt idx="48">
                  <c:v>10.108333333333334</c:v>
                </c:pt>
                <c:pt idx="49">
                  <c:v>10.408333333333333</c:v>
                </c:pt>
                <c:pt idx="50">
                  <c:v>9.0583333333333318</c:v>
                </c:pt>
                <c:pt idx="51">
                  <c:v>10.275</c:v>
                </c:pt>
                <c:pt idx="52">
                  <c:v>10.6</c:v>
                </c:pt>
                <c:pt idx="53">
                  <c:v>10.1</c:v>
                </c:pt>
                <c:pt idx="54">
                  <c:v>10.7</c:v>
                </c:pt>
              </c:numCache>
            </c:numRef>
          </c:val>
          <c:smooth val="0"/>
        </c:ser>
        <c:ser>
          <c:idx val="1"/>
          <c:order val="1"/>
          <c:tx>
            <c:v>норма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'Днепропетровская обл '!$A$4:$A$58</c:f>
              <c:numCache>
                <c:formatCode>General</c:formatCode>
                <c:ptCount val="55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 formatCode="0">
                  <c:v>1991</c:v>
                </c:pt>
                <c:pt idx="31" formatCode="0">
                  <c:v>1992</c:v>
                </c:pt>
                <c:pt idx="32" formatCode="0">
                  <c:v>1993</c:v>
                </c:pt>
                <c:pt idx="33" formatCode="0">
                  <c:v>1994</c:v>
                </c:pt>
                <c:pt idx="34" formatCode="0">
                  <c:v>1995</c:v>
                </c:pt>
                <c:pt idx="35" formatCode="0">
                  <c:v>1996</c:v>
                </c:pt>
                <c:pt idx="36" formatCode="0">
                  <c:v>1997</c:v>
                </c:pt>
                <c:pt idx="37" formatCode="0">
                  <c:v>1998</c:v>
                </c:pt>
                <c:pt idx="38" formatCode="0">
                  <c:v>1999</c:v>
                </c:pt>
                <c:pt idx="39" formatCode="0">
                  <c:v>2000</c:v>
                </c:pt>
                <c:pt idx="40" formatCode="0">
                  <c:v>2001</c:v>
                </c:pt>
                <c:pt idx="41" formatCode="0">
                  <c:v>2002</c:v>
                </c:pt>
                <c:pt idx="42" formatCode="0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</c:numCache>
            </c:numRef>
          </c:cat>
          <c:val>
            <c:numRef>
              <c:f>'Днепропетровская обл '!$M$4:$M$58</c:f>
              <c:numCache>
                <c:formatCode>General</c:formatCode>
                <c:ptCount val="55"/>
                <c:pt idx="0">
                  <c:v>9.1</c:v>
                </c:pt>
                <c:pt idx="1">
                  <c:v>9.1</c:v>
                </c:pt>
                <c:pt idx="2">
                  <c:v>9.1</c:v>
                </c:pt>
                <c:pt idx="3">
                  <c:v>9.1</c:v>
                </c:pt>
                <c:pt idx="4">
                  <c:v>9.1</c:v>
                </c:pt>
                <c:pt idx="5">
                  <c:v>9.1</c:v>
                </c:pt>
                <c:pt idx="6">
                  <c:v>9.1</c:v>
                </c:pt>
                <c:pt idx="7">
                  <c:v>9.1</c:v>
                </c:pt>
                <c:pt idx="8">
                  <c:v>9.1</c:v>
                </c:pt>
                <c:pt idx="9">
                  <c:v>9.1</c:v>
                </c:pt>
                <c:pt idx="10">
                  <c:v>9.1</c:v>
                </c:pt>
                <c:pt idx="11">
                  <c:v>9.1</c:v>
                </c:pt>
                <c:pt idx="12">
                  <c:v>9.1</c:v>
                </c:pt>
                <c:pt idx="13">
                  <c:v>9.1</c:v>
                </c:pt>
                <c:pt idx="14">
                  <c:v>9.1</c:v>
                </c:pt>
                <c:pt idx="15">
                  <c:v>9.1</c:v>
                </c:pt>
                <c:pt idx="16">
                  <c:v>9.1</c:v>
                </c:pt>
                <c:pt idx="17">
                  <c:v>9.1</c:v>
                </c:pt>
                <c:pt idx="18">
                  <c:v>9.1</c:v>
                </c:pt>
                <c:pt idx="19">
                  <c:v>9.1</c:v>
                </c:pt>
                <c:pt idx="20">
                  <c:v>9.1</c:v>
                </c:pt>
                <c:pt idx="21">
                  <c:v>9.1</c:v>
                </c:pt>
                <c:pt idx="22">
                  <c:v>9.1</c:v>
                </c:pt>
                <c:pt idx="23">
                  <c:v>9.1</c:v>
                </c:pt>
                <c:pt idx="24">
                  <c:v>9.1</c:v>
                </c:pt>
                <c:pt idx="25">
                  <c:v>9.1</c:v>
                </c:pt>
                <c:pt idx="26">
                  <c:v>9.1</c:v>
                </c:pt>
                <c:pt idx="27">
                  <c:v>9.1</c:v>
                </c:pt>
                <c:pt idx="28">
                  <c:v>9.1</c:v>
                </c:pt>
                <c:pt idx="29">
                  <c:v>9.1</c:v>
                </c:pt>
                <c:pt idx="30">
                  <c:v>9.1</c:v>
                </c:pt>
                <c:pt idx="31">
                  <c:v>9.1</c:v>
                </c:pt>
                <c:pt idx="32">
                  <c:v>9.1</c:v>
                </c:pt>
                <c:pt idx="33">
                  <c:v>9.1</c:v>
                </c:pt>
                <c:pt idx="34">
                  <c:v>9.1</c:v>
                </c:pt>
                <c:pt idx="35">
                  <c:v>9.1</c:v>
                </c:pt>
                <c:pt idx="36">
                  <c:v>9.1</c:v>
                </c:pt>
                <c:pt idx="37">
                  <c:v>9.1</c:v>
                </c:pt>
                <c:pt idx="38">
                  <c:v>9.1</c:v>
                </c:pt>
                <c:pt idx="39">
                  <c:v>9.1</c:v>
                </c:pt>
                <c:pt idx="40">
                  <c:v>9.1</c:v>
                </c:pt>
                <c:pt idx="41">
                  <c:v>9.1</c:v>
                </c:pt>
                <c:pt idx="42">
                  <c:v>9.1</c:v>
                </c:pt>
                <c:pt idx="43">
                  <c:v>9.1</c:v>
                </c:pt>
                <c:pt idx="44">
                  <c:v>9.1</c:v>
                </c:pt>
                <c:pt idx="45">
                  <c:v>9.1</c:v>
                </c:pt>
                <c:pt idx="46">
                  <c:v>9.1</c:v>
                </c:pt>
                <c:pt idx="47">
                  <c:v>9.1</c:v>
                </c:pt>
                <c:pt idx="48">
                  <c:v>9.1</c:v>
                </c:pt>
                <c:pt idx="49">
                  <c:v>9.1</c:v>
                </c:pt>
                <c:pt idx="50">
                  <c:v>9.1</c:v>
                </c:pt>
                <c:pt idx="51">
                  <c:v>9.1</c:v>
                </c:pt>
                <c:pt idx="52">
                  <c:v>9.1</c:v>
                </c:pt>
                <c:pt idx="53">
                  <c:v>9.1</c:v>
                </c:pt>
                <c:pt idx="54">
                  <c:v>9.1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2771448"/>
        <c:axId val="272771056"/>
      </c:lineChart>
      <c:catAx>
        <c:axId val="272771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uk-UA"/>
          </a:p>
        </c:txPr>
        <c:crossAx val="272771056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272771056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uk-UA"/>
          </a:p>
        </c:txPr>
        <c:crossAx val="272771448"/>
        <c:crosses val="autoZero"/>
        <c:crossBetween val="between"/>
        <c:minorUnit val="0.5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>
      <a:innerShdw blurRad="114300">
        <a:prstClr val="black"/>
      </a:innerShdw>
    </a:effectLst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0" normalizeH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j-ea"/>
                <a:cs typeface="+mj-cs"/>
              </a:defRPr>
            </a:pPr>
            <a:r>
              <a:rPr lang="uk-UA" sz="2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Рис. 5. Середньомісячна температура повітря </a:t>
            </a:r>
          </a:p>
          <a:p>
            <a:pPr>
              <a:defRPr sz="2400">
                <a:solidFill>
                  <a:sysClr val="windowText" lastClr="000000"/>
                </a:solidFill>
                <a:latin typeface="Arial Narrow" panose="020B0606020202030204" pitchFamily="34" charset="0"/>
              </a:defRPr>
            </a:pPr>
            <a:r>
              <a:rPr lang="uk-UA" sz="2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по м. Дніпропетровськ</a:t>
            </a:r>
          </a:p>
        </c:rich>
      </c:tx>
      <c:layout>
        <c:manualLayout>
          <c:xMode val="edge"/>
          <c:yMode val="edge"/>
          <c:x val="0.18009045544292102"/>
          <c:y val="0.85678994895031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0" normalizeH="0" baseline="0">
              <a:solidFill>
                <a:sysClr val="windowText" lastClr="000000"/>
              </a:solidFill>
              <a:latin typeface="Arial Narrow" panose="020B0606020202030204" pitchFamily="34" charset="0"/>
              <a:ea typeface="+mj-ea"/>
              <a:cs typeface="+mj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4.5479087738970296E-2"/>
          <c:y val="8.6036656831045222E-2"/>
          <c:w val="0.92819092322351282"/>
          <c:h val="0.73895455785838671"/>
        </c:manualLayout>
      </c:layout>
      <c:lineChart>
        <c:grouping val="standard"/>
        <c:varyColors val="0"/>
        <c:ser>
          <c:idx val="0"/>
          <c:order val="0"/>
          <c:tx>
            <c:v>1886-1937</c:v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'Макс мін темп'!$D$56:$O$56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'Макс мін темп'!$D$57:$O$57</c:f>
              <c:numCache>
                <c:formatCode>General</c:formatCode>
                <c:ptCount val="12"/>
                <c:pt idx="0">
                  <c:v>-5.4</c:v>
                </c:pt>
                <c:pt idx="1">
                  <c:v>-4.9000000000000004</c:v>
                </c:pt>
                <c:pt idx="2">
                  <c:v>0.8</c:v>
                </c:pt>
                <c:pt idx="3">
                  <c:v>9</c:v>
                </c:pt>
                <c:pt idx="4">
                  <c:v>16.7</c:v>
                </c:pt>
                <c:pt idx="5">
                  <c:v>20</c:v>
                </c:pt>
                <c:pt idx="6">
                  <c:v>22.6</c:v>
                </c:pt>
                <c:pt idx="7">
                  <c:v>20.7</c:v>
                </c:pt>
                <c:pt idx="8">
                  <c:v>15.9</c:v>
                </c:pt>
                <c:pt idx="9">
                  <c:v>9.1999999999999993</c:v>
                </c:pt>
                <c:pt idx="10">
                  <c:v>2.1</c:v>
                </c:pt>
                <c:pt idx="11">
                  <c:v>-3.1</c:v>
                </c:pt>
              </c:numCache>
            </c:numRef>
          </c:val>
          <c:smooth val="0"/>
        </c:ser>
        <c:ser>
          <c:idx val="2"/>
          <c:order val="1"/>
          <c:tx>
            <c:v>1961-2015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'Макс мін темп'!$D$56:$O$56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'Макс мін темп'!$D$68:$O$68</c:f>
              <c:numCache>
                <c:formatCode>General</c:formatCode>
                <c:ptCount val="12"/>
                <c:pt idx="0">
                  <c:v>-4.9000000000000004</c:v>
                </c:pt>
                <c:pt idx="1">
                  <c:v>-3.6</c:v>
                </c:pt>
                <c:pt idx="2">
                  <c:v>1.4</c:v>
                </c:pt>
                <c:pt idx="3">
                  <c:v>9.8000000000000007</c:v>
                </c:pt>
                <c:pt idx="4">
                  <c:v>16.3</c:v>
                </c:pt>
                <c:pt idx="5">
                  <c:v>19.899999999999999</c:v>
                </c:pt>
                <c:pt idx="6">
                  <c:v>21.9</c:v>
                </c:pt>
                <c:pt idx="7">
                  <c:v>21.2</c:v>
                </c:pt>
                <c:pt idx="8">
                  <c:v>15.6</c:v>
                </c:pt>
                <c:pt idx="9">
                  <c:v>8.8000000000000007</c:v>
                </c:pt>
                <c:pt idx="10">
                  <c:v>2.5</c:v>
                </c:pt>
                <c:pt idx="11">
                  <c:v>-2.2000000000000002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2769488"/>
        <c:axId val="272767136"/>
      </c:lineChart>
      <c:catAx>
        <c:axId val="27276948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72767136"/>
        <c:crosses val="max"/>
        <c:auto val="1"/>
        <c:lblAlgn val="ctr"/>
        <c:lblOffset val="100"/>
        <c:noMultiLvlLbl val="0"/>
      </c:catAx>
      <c:valAx>
        <c:axId val="272767136"/>
        <c:scaling>
          <c:orientation val="minMax"/>
          <c:max val="25"/>
          <c:min val="-1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uk-UA"/>
          </a:p>
        </c:txPr>
        <c:crossAx val="27276948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0055884992687487"/>
          <c:y val="0.85336269622980931"/>
          <c:w val="0.14491897304045787"/>
          <c:h val="0.127841803865425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accent4">
        <a:lumMod val="40000"/>
        <a:lumOff val="60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>
      <a:innerShdw blurRad="114300">
        <a:prstClr val="black"/>
      </a:innerShdw>
    </a:effectLst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0" normalizeH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j-ea"/>
                <a:cs typeface="+mj-cs"/>
              </a:defRPr>
            </a:pPr>
            <a:r>
              <a:rPr lang="uk-UA" sz="2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Рис. 6</a:t>
            </a:r>
            <a:r>
              <a:rPr lang="uk-UA" sz="24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. </a:t>
            </a:r>
            <a:r>
              <a:rPr lang="uk-UA" sz="2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Абсолютний максимум температура повітря </a:t>
            </a:r>
          </a:p>
          <a:p>
            <a:pPr>
              <a:defRPr sz="2400">
                <a:solidFill>
                  <a:sysClr val="windowText" lastClr="000000"/>
                </a:solidFill>
                <a:latin typeface="Arial Narrow" panose="020B0606020202030204" pitchFamily="34" charset="0"/>
              </a:defRPr>
            </a:pPr>
            <a:r>
              <a:rPr lang="uk-UA" sz="2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м. Дніпропетровськ</a:t>
            </a:r>
          </a:p>
        </c:rich>
      </c:tx>
      <c:layout>
        <c:manualLayout>
          <c:xMode val="edge"/>
          <c:yMode val="edge"/>
          <c:x val="0.15873237184656308"/>
          <c:y val="0.852682921295140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0" normalizeH="0" baseline="0">
              <a:solidFill>
                <a:sysClr val="windowText" lastClr="000000"/>
              </a:solidFill>
              <a:latin typeface="Arial Narrow" panose="020B0606020202030204" pitchFamily="34" charset="0"/>
              <a:ea typeface="+mj-ea"/>
              <a:cs typeface="+mj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5.2692038495188109E-2"/>
          <c:y val="8.446194089599264E-2"/>
          <c:w val="0.92488735774265296"/>
          <c:h val="0.74229158495593306"/>
        </c:manualLayout>
      </c:layout>
      <c:lineChart>
        <c:grouping val="standard"/>
        <c:varyColors val="0"/>
        <c:ser>
          <c:idx val="0"/>
          <c:order val="0"/>
          <c:tx>
            <c:v>1961-2015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'Макс мін темп'!$D$56:$O$56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'Макс мін темп'!$D$89:$O$89</c:f>
              <c:numCache>
                <c:formatCode>General</c:formatCode>
                <c:ptCount val="12"/>
                <c:pt idx="0">
                  <c:v>11.5</c:v>
                </c:pt>
                <c:pt idx="1">
                  <c:v>17.5</c:v>
                </c:pt>
                <c:pt idx="2">
                  <c:v>24.1</c:v>
                </c:pt>
                <c:pt idx="3">
                  <c:v>31.8</c:v>
                </c:pt>
                <c:pt idx="4">
                  <c:v>36.1</c:v>
                </c:pt>
                <c:pt idx="5">
                  <c:v>38</c:v>
                </c:pt>
                <c:pt idx="6">
                  <c:v>39.799999999999997</c:v>
                </c:pt>
                <c:pt idx="7">
                  <c:v>40.9</c:v>
                </c:pt>
                <c:pt idx="8">
                  <c:v>36.5</c:v>
                </c:pt>
                <c:pt idx="9">
                  <c:v>32.6</c:v>
                </c:pt>
                <c:pt idx="10">
                  <c:v>20.6</c:v>
                </c:pt>
                <c:pt idx="11">
                  <c:v>13.5</c:v>
                </c:pt>
              </c:numCache>
            </c:numRef>
          </c:val>
          <c:smooth val="0"/>
        </c:ser>
        <c:ser>
          <c:idx val="2"/>
          <c:order val="1"/>
          <c:tx>
            <c:v>1886-1937</c:v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'Макс мін темп'!$D$56:$O$56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'Макс мін темп'!$D$77:$O$77</c:f>
              <c:numCache>
                <c:formatCode>General</c:formatCode>
                <c:ptCount val="12"/>
                <c:pt idx="0">
                  <c:v>11.5</c:v>
                </c:pt>
                <c:pt idx="1">
                  <c:v>12.9</c:v>
                </c:pt>
                <c:pt idx="2">
                  <c:v>22.9</c:v>
                </c:pt>
                <c:pt idx="3">
                  <c:v>29.2</c:v>
                </c:pt>
                <c:pt idx="4">
                  <c:v>32.9</c:v>
                </c:pt>
                <c:pt idx="5">
                  <c:v>38</c:v>
                </c:pt>
                <c:pt idx="6">
                  <c:v>39</c:v>
                </c:pt>
                <c:pt idx="7">
                  <c:v>40.1</c:v>
                </c:pt>
                <c:pt idx="8">
                  <c:v>34.9</c:v>
                </c:pt>
                <c:pt idx="9">
                  <c:v>30.5</c:v>
                </c:pt>
                <c:pt idx="10">
                  <c:v>23.6</c:v>
                </c:pt>
                <c:pt idx="11">
                  <c:v>12.1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2773800"/>
        <c:axId val="272766744"/>
      </c:lineChart>
      <c:catAx>
        <c:axId val="27277380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uk-UA"/>
          </a:p>
        </c:txPr>
        <c:crossAx val="272766744"/>
        <c:crosses val="max"/>
        <c:auto val="1"/>
        <c:lblAlgn val="ctr"/>
        <c:lblOffset val="100"/>
        <c:noMultiLvlLbl val="0"/>
      </c:catAx>
      <c:valAx>
        <c:axId val="272766744"/>
        <c:scaling>
          <c:orientation val="minMax"/>
          <c:max val="45"/>
          <c:min val="1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uk-UA"/>
          </a:p>
        </c:txPr>
        <c:crossAx val="2727738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973548882282897"/>
          <c:y val="0.87037911619509445"/>
          <c:w val="0.14746547256672787"/>
          <c:h val="0.111941081991616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>
      <a:innerShdw blurRad="114300">
        <a:prstClr val="black"/>
      </a:innerShdw>
    </a:effectLst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0" normalizeH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j-ea"/>
                <a:cs typeface="+mj-cs"/>
              </a:defRPr>
            </a:pPr>
            <a:r>
              <a:rPr lang="uk-UA" sz="2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Рис. 7</a:t>
            </a:r>
            <a:r>
              <a:rPr lang="uk-UA" sz="24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. </a:t>
            </a:r>
            <a:r>
              <a:rPr lang="uk-UA" sz="2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Абсолютний мінімум температура повітря </a:t>
            </a:r>
          </a:p>
          <a:p>
            <a:pPr>
              <a:defRPr sz="2400">
                <a:solidFill>
                  <a:sysClr val="windowText" lastClr="000000"/>
                </a:solidFill>
                <a:latin typeface="Arial Narrow" panose="020B0606020202030204" pitchFamily="34" charset="0"/>
              </a:defRPr>
            </a:pPr>
            <a:r>
              <a:rPr lang="uk-UA" sz="2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м. Дніпропетровськ</a:t>
            </a:r>
          </a:p>
        </c:rich>
      </c:tx>
      <c:layout>
        <c:manualLayout>
          <c:xMode val="edge"/>
          <c:yMode val="edge"/>
          <c:x val="0.13994856674728401"/>
          <c:y val="0.856499066827549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0" normalizeH="0" baseline="0">
              <a:solidFill>
                <a:sysClr val="windowText" lastClr="000000"/>
              </a:solidFill>
              <a:latin typeface="Arial Narrow" panose="020B0606020202030204" pitchFamily="34" charset="0"/>
              <a:ea typeface="+mj-ea"/>
              <a:cs typeface="+mj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5.8247594050743659E-2"/>
          <c:y val="8.6150731158605179E-2"/>
          <c:w val="0.92606985472781755"/>
          <c:h val="0.74452908678317109"/>
        </c:manualLayout>
      </c:layout>
      <c:lineChart>
        <c:grouping val="standard"/>
        <c:varyColors val="0"/>
        <c:ser>
          <c:idx val="0"/>
          <c:order val="0"/>
          <c:tx>
            <c:v>1961-2015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'Макс мін темп'!$D$56:$O$56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'Макс мін темп'!$D$90:$O$90</c:f>
              <c:numCache>
                <c:formatCode>General</c:formatCode>
                <c:ptCount val="12"/>
                <c:pt idx="0">
                  <c:v>-26.1</c:v>
                </c:pt>
                <c:pt idx="1">
                  <c:v>-24.6</c:v>
                </c:pt>
                <c:pt idx="2">
                  <c:v>-26.5</c:v>
                </c:pt>
                <c:pt idx="3">
                  <c:v>-8</c:v>
                </c:pt>
                <c:pt idx="4">
                  <c:v>-2.4</c:v>
                </c:pt>
                <c:pt idx="5">
                  <c:v>5.5</c:v>
                </c:pt>
                <c:pt idx="6">
                  <c:v>8.9</c:v>
                </c:pt>
                <c:pt idx="7">
                  <c:v>3.9</c:v>
                </c:pt>
                <c:pt idx="8">
                  <c:v>-3.1</c:v>
                </c:pt>
                <c:pt idx="9">
                  <c:v>-7.5</c:v>
                </c:pt>
                <c:pt idx="10">
                  <c:v>-17.899999999999999</c:v>
                </c:pt>
                <c:pt idx="11">
                  <c:v>-27.8</c:v>
                </c:pt>
              </c:numCache>
            </c:numRef>
          </c:val>
          <c:smooth val="0"/>
        </c:ser>
        <c:ser>
          <c:idx val="2"/>
          <c:order val="1"/>
          <c:tx>
            <c:v>1886-1937</c:v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'Макс мін темп'!$D$56:$O$56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'Макс мін темп'!$D$78:$O$78</c:f>
              <c:numCache>
                <c:formatCode>General</c:formatCode>
                <c:ptCount val="12"/>
                <c:pt idx="0">
                  <c:v>-32.1</c:v>
                </c:pt>
                <c:pt idx="1">
                  <c:v>-30</c:v>
                </c:pt>
                <c:pt idx="2">
                  <c:v>-21.2</c:v>
                </c:pt>
                <c:pt idx="3">
                  <c:v>-9</c:v>
                </c:pt>
                <c:pt idx="4">
                  <c:v>-1</c:v>
                </c:pt>
                <c:pt idx="5">
                  <c:v>3.2</c:v>
                </c:pt>
                <c:pt idx="6">
                  <c:v>7.6</c:v>
                </c:pt>
                <c:pt idx="7">
                  <c:v>6.2</c:v>
                </c:pt>
                <c:pt idx="8">
                  <c:v>-1.6</c:v>
                </c:pt>
                <c:pt idx="9">
                  <c:v>-18</c:v>
                </c:pt>
                <c:pt idx="10">
                  <c:v>-20.100000000000001</c:v>
                </c:pt>
                <c:pt idx="11">
                  <c:v>-26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2772232"/>
        <c:axId val="272773408"/>
      </c:lineChart>
      <c:catAx>
        <c:axId val="27277223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uk-UA"/>
          </a:p>
        </c:txPr>
        <c:crossAx val="272773408"/>
        <c:crosses val="max"/>
        <c:auto val="1"/>
        <c:lblAlgn val="ctr"/>
        <c:lblOffset val="100"/>
        <c:noMultiLvlLbl val="0"/>
      </c:catAx>
      <c:valAx>
        <c:axId val="272773408"/>
        <c:scaling>
          <c:orientation val="minMax"/>
          <c:max val="10"/>
          <c:min val="-35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uk-UA"/>
          </a:p>
        </c:txPr>
        <c:crossAx val="27277223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268266048527891"/>
          <c:y val="0.8571230756818522"/>
          <c:w val="0.14865279521219268"/>
          <c:h val="0.107143607049118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bg2">
        <a:lumMod val="20000"/>
        <a:lumOff val="80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>
      <a:innerShdw blurRad="114300">
        <a:prstClr val="black"/>
      </a:innerShdw>
    </a:effectLst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0" normalizeH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j-ea"/>
                <a:cs typeface="+mj-cs"/>
              </a:defRPr>
            </a:pPr>
            <a:r>
              <a:rPr lang="uk-UA" sz="2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Рис. </a:t>
            </a:r>
            <a:r>
              <a:rPr lang="uk-UA" sz="24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8. </a:t>
            </a:r>
            <a:r>
              <a:rPr lang="uk-UA" sz="2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Кількість атмосферних опадів за рік, 
за даними метеостанції </a:t>
            </a:r>
            <a:r>
              <a:rPr lang="uk-UA" sz="24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Дніпропетровськ,</a:t>
            </a:r>
            <a:r>
              <a:rPr lang="uk-UA" sz="2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
за період 1886-1937рр.</a:t>
            </a:r>
          </a:p>
        </c:rich>
      </c:tx>
      <c:layout>
        <c:manualLayout>
          <c:xMode val="edge"/>
          <c:yMode val="edge"/>
          <c:x val="0.18826128426594968"/>
          <c:y val="0.813392743811539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0" normalizeH="0" baseline="0">
              <a:solidFill>
                <a:sysClr val="windowText" lastClr="000000"/>
              </a:solidFill>
              <a:latin typeface="Arial Narrow" panose="020B0606020202030204" pitchFamily="34" charset="0"/>
              <a:ea typeface="+mj-ea"/>
              <a:cs typeface="+mj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5.857055066147801E-2"/>
          <c:y val="4.615391549566631E-2"/>
          <c:w val="0.9163466402024345"/>
          <c:h val="0.69257977878797605"/>
        </c:manualLayout>
      </c:layout>
      <c:lineChart>
        <c:grouping val="standard"/>
        <c:varyColors val="0"/>
        <c:ser>
          <c:idx val="0"/>
          <c:order val="0"/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1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1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Лист1!$A$60:$A$111</c:f>
              <c:numCache>
                <c:formatCode>General</c:formatCode>
                <c:ptCount val="52"/>
                <c:pt idx="0">
                  <c:v>1886</c:v>
                </c:pt>
                <c:pt idx="1">
                  <c:v>1887</c:v>
                </c:pt>
                <c:pt idx="2">
                  <c:v>1888</c:v>
                </c:pt>
                <c:pt idx="3">
                  <c:v>1889</c:v>
                </c:pt>
                <c:pt idx="4">
                  <c:v>1890</c:v>
                </c:pt>
                <c:pt idx="5">
                  <c:v>1891</c:v>
                </c:pt>
                <c:pt idx="6">
                  <c:v>1892</c:v>
                </c:pt>
                <c:pt idx="7">
                  <c:v>1893</c:v>
                </c:pt>
                <c:pt idx="8">
                  <c:v>1894</c:v>
                </c:pt>
                <c:pt idx="9">
                  <c:v>1895</c:v>
                </c:pt>
                <c:pt idx="10">
                  <c:v>1896</c:v>
                </c:pt>
                <c:pt idx="11">
                  <c:v>1897</c:v>
                </c:pt>
                <c:pt idx="12">
                  <c:v>1898</c:v>
                </c:pt>
                <c:pt idx="13">
                  <c:v>1899</c:v>
                </c:pt>
                <c:pt idx="14">
                  <c:v>1900</c:v>
                </c:pt>
                <c:pt idx="15">
                  <c:v>1901</c:v>
                </c:pt>
                <c:pt idx="16">
                  <c:v>1902</c:v>
                </c:pt>
                <c:pt idx="17">
                  <c:v>1903</c:v>
                </c:pt>
                <c:pt idx="18">
                  <c:v>1904</c:v>
                </c:pt>
                <c:pt idx="19">
                  <c:v>1905</c:v>
                </c:pt>
                <c:pt idx="20">
                  <c:v>1906</c:v>
                </c:pt>
                <c:pt idx="21">
                  <c:v>1907</c:v>
                </c:pt>
                <c:pt idx="22">
                  <c:v>1908</c:v>
                </c:pt>
                <c:pt idx="23">
                  <c:v>1909</c:v>
                </c:pt>
                <c:pt idx="24">
                  <c:v>1910</c:v>
                </c:pt>
                <c:pt idx="25">
                  <c:v>1911</c:v>
                </c:pt>
                <c:pt idx="26">
                  <c:v>1912</c:v>
                </c:pt>
                <c:pt idx="27">
                  <c:v>1913</c:v>
                </c:pt>
                <c:pt idx="28">
                  <c:v>1914</c:v>
                </c:pt>
                <c:pt idx="29">
                  <c:v>1915</c:v>
                </c:pt>
                <c:pt idx="30">
                  <c:v>1916</c:v>
                </c:pt>
                <c:pt idx="31">
                  <c:v>1917</c:v>
                </c:pt>
                <c:pt idx="32">
                  <c:v>1918</c:v>
                </c:pt>
                <c:pt idx="33">
                  <c:v>1919</c:v>
                </c:pt>
                <c:pt idx="34">
                  <c:v>1920</c:v>
                </c:pt>
                <c:pt idx="35">
                  <c:v>1921</c:v>
                </c:pt>
                <c:pt idx="36">
                  <c:v>1922</c:v>
                </c:pt>
                <c:pt idx="37">
                  <c:v>1923</c:v>
                </c:pt>
                <c:pt idx="38">
                  <c:v>1924</c:v>
                </c:pt>
                <c:pt idx="39">
                  <c:v>1925</c:v>
                </c:pt>
                <c:pt idx="40">
                  <c:v>1926</c:v>
                </c:pt>
                <c:pt idx="41">
                  <c:v>1927</c:v>
                </c:pt>
                <c:pt idx="42">
                  <c:v>1928</c:v>
                </c:pt>
                <c:pt idx="43">
                  <c:v>1929</c:v>
                </c:pt>
                <c:pt idx="44">
                  <c:v>1930</c:v>
                </c:pt>
                <c:pt idx="45">
                  <c:v>1931</c:v>
                </c:pt>
                <c:pt idx="46">
                  <c:v>1932</c:v>
                </c:pt>
                <c:pt idx="47">
                  <c:v>1933</c:v>
                </c:pt>
                <c:pt idx="48">
                  <c:v>1934</c:v>
                </c:pt>
                <c:pt idx="49">
                  <c:v>1935</c:v>
                </c:pt>
                <c:pt idx="50">
                  <c:v>1936</c:v>
                </c:pt>
                <c:pt idx="51">
                  <c:v>1937</c:v>
                </c:pt>
              </c:numCache>
            </c:numRef>
          </c:cat>
          <c:val>
            <c:numRef>
              <c:f>Лист1!$I$60:$I$111</c:f>
              <c:numCache>
                <c:formatCode>General</c:formatCode>
                <c:ptCount val="52"/>
                <c:pt idx="0" formatCode="0">
                  <c:v>477</c:v>
                </c:pt>
                <c:pt idx="1">
                  <c:v>457</c:v>
                </c:pt>
                <c:pt idx="2">
                  <c:v>452</c:v>
                </c:pt>
                <c:pt idx="3">
                  <c:v>416</c:v>
                </c:pt>
                <c:pt idx="4">
                  <c:v>324</c:v>
                </c:pt>
                <c:pt idx="5">
                  <c:v>383</c:v>
                </c:pt>
                <c:pt idx="6">
                  <c:v>509</c:v>
                </c:pt>
                <c:pt idx="7">
                  <c:v>398</c:v>
                </c:pt>
                <c:pt idx="8">
                  <c:v>765</c:v>
                </c:pt>
                <c:pt idx="9">
                  <c:v>679</c:v>
                </c:pt>
                <c:pt idx="12">
                  <c:v>575</c:v>
                </c:pt>
                <c:pt idx="13">
                  <c:v>487</c:v>
                </c:pt>
                <c:pt idx="14">
                  <c:v>378</c:v>
                </c:pt>
                <c:pt idx="15">
                  <c:v>405</c:v>
                </c:pt>
                <c:pt idx="16">
                  <c:v>477</c:v>
                </c:pt>
                <c:pt idx="18">
                  <c:v>361</c:v>
                </c:pt>
                <c:pt idx="19">
                  <c:v>511</c:v>
                </c:pt>
                <c:pt idx="20">
                  <c:v>632</c:v>
                </c:pt>
                <c:pt idx="21">
                  <c:v>464</c:v>
                </c:pt>
                <c:pt idx="22">
                  <c:v>500</c:v>
                </c:pt>
                <c:pt idx="23">
                  <c:v>496</c:v>
                </c:pt>
                <c:pt idx="24">
                  <c:v>550</c:v>
                </c:pt>
                <c:pt idx="25">
                  <c:v>359</c:v>
                </c:pt>
                <c:pt idx="26">
                  <c:v>616</c:v>
                </c:pt>
                <c:pt idx="27">
                  <c:v>458</c:v>
                </c:pt>
                <c:pt idx="28">
                  <c:v>504</c:v>
                </c:pt>
                <c:pt idx="29">
                  <c:v>612</c:v>
                </c:pt>
                <c:pt idx="30">
                  <c:v>383</c:v>
                </c:pt>
                <c:pt idx="31">
                  <c:v>562</c:v>
                </c:pt>
                <c:pt idx="32">
                  <c:v>364</c:v>
                </c:pt>
                <c:pt idx="33">
                  <c:v>515</c:v>
                </c:pt>
                <c:pt idx="34">
                  <c:v>362</c:v>
                </c:pt>
                <c:pt idx="35">
                  <c:v>251</c:v>
                </c:pt>
                <c:pt idx="36">
                  <c:v>586</c:v>
                </c:pt>
                <c:pt idx="37">
                  <c:v>308</c:v>
                </c:pt>
                <c:pt idx="38">
                  <c:v>430</c:v>
                </c:pt>
                <c:pt idx="39">
                  <c:v>523</c:v>
                </c:pt>
                <c:pt idx="40">
                  <c:v>548</c:v>
                </c:pt>
                <c:pt idx="41">
                  <c:v>411</c:v>
                </c:pt>
                <c:pt idx="42">
                  <c:v>440</c:v>
                </c:pt>
                <c:pt idx="43">
                  <c:v>473</c:v>
                </c:pt>
                <c:pt idx="44">
                  <c:v>503</c:v>
                </c:pt>
                <c:pt idx="45">
                  <c:v>535</c:v>
                </c:pt>
                <c:pt idx="46">
                  <c:v>562</c:v>
                </c:pt>
                <c:pt idx="47">
                  <c:v>596</c:v>
                </c:pt>
                <c:pt idx="48">
                  <c:v>302</c:v>
                </c:pt>
                <c:pt idx="49">
                  <c:v>539</c:v>
                </c:pt>
                <c:pt idx="50">
                  <c:v>490</c:v>
                </c:pt>
                <c:pt idx="51">
                  <c:v>452</c:v>
                </c:pt>
              </c:numCache>
            </c:numRef>
          </c:val>
          <c:smooth val="0"/>
        </c:ser>
        <c:ser>
          <c:idx val="1"/>
          <c:order val="1"/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Лист1!$A$60:$A$111</c:f>
              <c:numCache>
                <c:formatCode>General</c:formatCode>
                <c:ptCount val="52"/>
                <c:pt idx="0">
                  <c:v>1886</c:v>
                </c:pt>
                <c:pt idx="1">
                  <c:v>1887</c:v>
                </c:pt>
                <c:pt idx="2">
                  <c:v>1888</c:v>
                </c:pt>
                <c:pt idx="3">
                  <c:v>1889</c:v>
                </c:pt>
                <c:pt idx="4">
                  <c:v>1890</c:v>
                </c:pt>
                <c:pt idx="5">
                  <c:v>1891</c:v>
                </c:pt>
                <c:pt idx="6">
                  <c:v>1892</c:v>
                </c:pt>
                <c:pt idx="7">
                  <c:v>1893</c:v>
                </c:pt>
                <c:pt idx="8">
                  <c:v>1894</c:v>
                </c:pt>
                <c:pt idx="9">
                  <c:v>1895</c:v>
                </c:pt>
                <c:pt idx="10">
                  <c:v>1896</c:v>
                </c:pt>
                <c:pt idx="11">
                  <c:v>1897</c:v>
                </c:pt>
                <c:pt idx="12">
                  <c:v>1898</c:v>
                </c:pt>
                <c:pt idx="13">
                  <c:v>1899</c:v>
                </c:pt>
                <c:pt idx="14">
                  <c:v>1900</c:v>
                </c:pt>
                <c:pt idx="15">
                  <c:v>1901</c:v>
                </c:pt>
                <c:pt idx="16">
                  <c:v>1902</c:v>
                </c:pt>
                <c:pt idx="17">
                  <c:v>1903</c:v>
                </c:pt>
                <c:pt idx="18">
                  <c:v>1904</c:v>
                </c:pt>
                <c:pt idx="19">
                  <c:v>1905</c:v>
                </c:pt>
                <c:pt idx="20">
                  <c:v>1906</c:v>
                </c:pt>
                <c:pt idx="21">
                  <c:v>1907</c:v>
                </c:pt>
                <c:pt idx="22">
                  <c:v>1908</c:v>
                </c:pt>
                <c:pt idx="23">
                  <c:v>1909</c:v>
                </c:pt>
                <c:pt idx="24">
                  <c:v>1910</c:v>
                </c:pt>
                <c:pt idx="25">
                  <c:v>1911</c:v>
                </c:pt>
                <c:pt idx="26">
                  <c:v>1912</c:v>
                </c:pt>
                <c:pt idx="27">
                  <c:v>1913</c:v>
                </c:pt>
                <c:pt idx="28">
                  <c:v>1914</c:v>
                </c:pt>
                <c:pt idx="29">
                  <c:v>1915</c:v>
                </c:pt>
                <c:pt idx="30">
                  <c:v>1916</c:v>
                </c:pt>
                <c:pt idx="31">
                  <c:v>1917</c:v>
                </c:pt>
                <c:pt idx="32">
                  <c:v>1918</c:v>
                </c:pt>
                <c:pt idx="33">
                  <c:v>1919</c:v>
                </c:pt>
                <c:pt idx="34">
                  <c:v>1920</c:v>
                </c:pt>
                <c:pt idx="35">
                  <c:v>1921</c:v>
                </c:pt>
                <c:pt idx="36">
                  <c:v>1922</c:v>
                </c:pt>
                <c:pt idx="37">
                  <c:v>1923</c:v>
                </c:pt>
                <c:pt idx="38">
                  <c:v>1924</c:v>
                </c:pt>
                <c:pt idx="39">
                  <c:v>1925</c:v>
                </c:pt>
                <c:pt idx="40">
                  <c:v>1926</c:v>
                </c:pt>
                <c:pt idx="41">
                  <c:v>1927</c:v>
                </c:pt>
                <c:pt idx="42">
                  <c:v>1928</c:v>
                </c:pt>
                <c:pt idx="43">
                  <c:v>1929</c:v>
                </c:pt>
                <c:pt idx="44">
                  <c:v>1930</c:v>
                </c:pt>
                <c:pt idx="45">
                  <c:v>1931</c:v>
                </c:pt>
                <c:pt idx="46">
                  <c:v>1932</c:v>
                </c:pt>
                <c:pt idx="47">
                  <c:v>1933</c:v>
                </c:pt>
                <c:pt idx="48">
                  <c:v>1934</c:v>
                </c:pt>
                <c:pt idx="49">
                  <c:v>1935</c:v>
                </c:pt>
                <c:pt idx="50">
                  <c:v>1936</c:v>
                </c:pt>
                <c:pt idx="51">
                  <c:v>1937</c:v>
                </c:pt>
              </c:numCache>
            </c:numRef>
          </c:cat>
          <c:val>
            <c:numRef>
              <c:f>Лист1!$L$60:$L$111</c:f>
              <c:numCache>
                <c:formatCode>General</c:formatCode>
                <c:ptCount val="52"/>
                <c:pt idx="0">
                  <c:v>477</c:v>
                </c:pt>
                <c:pt idx="1">
                  <c:v>477</c:v>
                </c:pt>
                <c:pt idx="2">
                  <c:v>477</c:v>
                </c:pt>
                <c:pt idx="3">
                  <c:v>477</c:v>
                </c:pt>
                <c:pt idx="4">
                  <c:v>477</c:v>
                </c:pt>
                <c:pt idx="5">
                  <c:v>477</c:v>
                </c:pt>
                <c:pt idx="6">
                  <c:v>477</c:v>
                </c:pt>
                <c:pt idx="7">
                  <c:v>477</c:v>
                </c:pt>
                <c:pt idx="8">
                  <c:v>477</c:v>
                </c:pt>
                <c:pt idx="9">
                  <c:v>477</c:v>
                </c:pt>
                <c:pt idx="10">
                  <c:v>477</c:v>
                </c:pt>
                <c:pt idx="11">
                  <c:v>477</c:v>
                </c:pt>
                <c:pt idx="12">
                  <c:v>477</c:v>
                </c:pt>
                <c:pt idx="13">
                  <c:v>477</c:v>
                </c:pt>
                <c:pt idx="14">
                  <c:v>477</c:v>
                </c:pt>
                <c:pt idx="15">
                  <c:v>477</c:v>
                </c:pt>
                <c:pt idx="16">
                  <c:v>477</c:v>
                </c:pt>
                <c:pt idx="17">
                  <c:v>477</c:v>
                </c:pt>
                <c:pt idx="18">
                  <c:v>477</c:v>
                </c:pt>
                <c:pt idx="19">
                  <c:v>477</c:v>
                </c:pt>
                <c:pt idx="20">
                  <c:v>477</c:v>
                </c:pt>
                <c:pt idx="21">
                  <c:v>477</c:v>
                </c:pt>
                <c:pt idx="22">
                  <c:v>477</c:v>
                </c:pt>
                <c:pt idx="23">
                  <c:v>477</c:v>
                </c:pt>
                <c:pt idx="24">
                  <c:v>477</c:v>
                </c:pt>
                <c:pt idx="25">
                  <c:v>477</c:v>
                </c:pt>
                <c:pt idx="26">
                  <c:v>477</c:v>
                </c:pt>
                <c:pt idx="27">
                  <c:v>477</c:v>
                </c:pt>
                <c:pt idx="28">
                  <c:v>477</c:v>
                </c:pt>
                <c:pt idx="29">
                  <c:v>477</c:v>
                </c:pt>
                <c:pt idx="30">
                  <c:v>477</c:v>
                </c:pt>
                <c:pt idx="31">
                  <c:v>477</c:v>
                </c:pt>
                <c:pt idx="32">
                  <c:v>477</c:v>
                </c:pt>
                <c:pt idx="33">
                  <c:v>477</c:v>
                </c:pt>
                <c:pt idx="34">
                  <c:v>477</c:v>
                </c:pt>
                <c:pt idx="35">
                  <c:v>477</c:v>
                </c:pt>
                <c:pt idx="36">
                  <c:v>477</c:v>
                </c:pt>
                <c:pt idx="37">
                  <c:v>477</c:v>
                </c:pt>
                <c:pt idx="38">
                  <c:v>477</c:v>
                </c:pt>
                <c:pt idx="39">
                  <c:v>477</c:v>
                </c:pt>
                <c:pt idx="40">
                  <c:v>477</c:v>
                </c:pt>
                <c:pt idx="41">
                  <c:v>477</c:v>
                </c:pt>
                <c:pt idx="42">
                  <c:v>477</c:v>
                </c:pt>
                <c:pt idx="43">
                  <c:v>477</c:v>
                </c:pt>
                <c:pt idx="44">
                  <c:v>477</c:v>
                </c:pt>
                <c:pt idx="45">
                  <c:v>477</c:v>
                </c:pt>
                <c:pt idx="46">
                  <c:v>477</c:v>
                </c:pt>
                <c:pt idx="47">
                  <c:v>477</c:v>
                </c:pt>
                <c:pt idx="48">
                  <c:v>477</c:v>
                </c:pt>
                <c:pt idx="49">
                  <c:v>477</c:v>
                </c:pt>
                <c:pt idx="50">
                  <c:v>477</c:v>
                </c:pt>
                <c:pt idx="51">
                  <c:v>477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2767528"/>
        <c:axId val="272767920"/>
      </c:lineChart>
      <c:catAx>
        <c:axId val="272767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uk-UA"/>
          </a:p>
        </c:txPr>
        <c:crossAx val="272767920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272767920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uk-UA"/>
          </a:p>
        </c:txPr>
        <c:crossAx val="272767528"/>
        <c:crosses val="autoZero"/>
        <c:crossBetween val="between"/>
        <c:majorUnit val="100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>
      <a:innerShdw blurRad="114300">
        <a:prstClr val="black"/>
      </a:innerShdw>
    </a:effectLst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0" normalizeH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j-ea"/>
                <a:cs typeface="+mj-cs"/>
              </a:defRPr>
            </a:pPr>
            <a:r>
              <a:rPr lang="uk-UA" sz="2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Рис. </a:t>
            </a:r>
            <a:r>
              <a:rPr lang="uk-UA" sz="24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9. </a:t>
            </a:r>
            <a:r>
              <a:rPr lang="uk-UA" sz="2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Кількість атмосферних опадів за рік, 
за даними метеостанції Дніпропетровськ
за період 1961-2015рр.</a:t>
            </a:r>
          </a:p>
        </c:rich>
      </c:tx>
      <c:layout>
        <c:manualLayout>
          <c:xMode val="edge"/>
          <c:yMode val="edge"/>
          <c:x val="0.1860077293595378"/>
          <c:y val="0.818693916031337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0" normalizeH="0" baseline="0">
              <a:solidFill>
                <a:sysClr val="windowText" lastClr="000000"/>
              </a:solidFill>
              <a:latin typeface="Arial Narrow" panose="020B0606020202030204" pitchFamily="34" charset="0"/>
              <a:ea typeface="+mj-ea"/>
              <a:cs typeface="+mj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5.6786591002401687E-2"/>
          <c:y val="4.615391549566631E-2"/>
          <c:w val="0.9181305740614516"/>
          <c:h val="0.69320404688906101"/>
        </c:manualLayout>
      </c:layout>
      <c:lineChart>
        <c:grouping val="standard"/>
        <c:varyColors val="0"/>
        <c:ser>
          <c:idx val="0"/>
          <c:order val="0"/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Лист1!$A$3:$A$57</c:f>
              <c:numCache>
                <c:formatCode>General</c:formatCode>
                <c:ptCount val="55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</c:numCache>
            </c:numRef>
          </c:cat>
          <c:val>
            <c:numRef>
              <c:f>Лист1!$I$3:$I$57</c:f>
              <c:numCache>
                <c:formatCode>General</c:formatCode>
                <c:ptCount val="55"/>
                <c:pt idx="0">
                  <c:v>389</c:v>
                </c:pt>
                <c:pt idx="1">
                  <c:v>438</c:v>
                </c:pt>
                <c:pt idx="2">
                  <c:v>435</c:v>
                </c:pt>
                <c:pt idx="3">
                  <c:v>414</c:v>
                </c:pt>
                <c:pt idx="4">
                  <c:v>427</c:v>
                </c:pt>
                <c:pt idx="5">
                  <c:v>633</c:v>
                </c:pt>
                <c:pt idx="6">
                  <c:v>447</c:v>
                </c:pt>
                <c:pt idx="7">
                  <c:v>337</c:v>
                </c:pt>
                <c:pt idx="8">
                  <c:v>527</c:v>
                </c:pt>
                <c:pt idx="9">
                  <c:v>596</c:v>
                </c:pt>
                <c:pt idx="10">
                  <c:v>430</c:v>
                </c:pt>
                <c:pt idx="11" formatCode="0">
                  <c:v>441.2</c:v>
                </c:pt>
                <c:pt idx="12" formatCode="0">
                  <c:v>571.4</c:v>
                </c:pt>
                <c:pt idx="13" formatCode="0">
                  <c:v>454.9</c:v>
                </c:pt>
                <c:pt idx="14" formatCode="0">
                  <c:v>367.8</c:v>
                </c:pt>
                <c:pt idx="15" formatCode="0">
                  <c:v>690.3</c:v>
                </c:pt>
                <c:pt idx="16" formatCode="0">
                  <c:v>675.1</c:v>
                </c:pt>
                <c:pt idx="17" formatCode="0">
                  <c:v>765.3</c:v>
                </c:pt>
                <c:pt idx="18" formatCode="0">
                  <c:v>474.3</c:v>
                </c:pt>
                <c:pt idx="19" formatCode="0">
                  <c:v>626.9</c:v>
                </c:pt>
                <c:pt idx="20" formatCode="0">
                  <c:v>746.8</c:v>
                </c:pt>
                <c:pt idx="21" formatCode="0">
                  <c:v>396.3</c:v>
                </c:pt>
                <c:pt idx="22" formatCode="0">
                  <c:v>385.3</c:v>
                </c:pt>
                <c:pt idx="23" formatCode="0">
                  <c:v>446</c:v>
                </c:pt>
                <c:pt idx="24" formatCode="0">
                  <c:v>581.4</c:v>
                </c:pt>
                <c:pt idx="25" formatCode="0">
                  <c:v>497.1</c:v>
                </c:pt>
                <c:pt idx="26" formatCode="0">
                  <c:v>470.2</c:v>
                </c:pt>
                <c:pt idx="27" formatCode="0">
                  <c:v>598.6</c:v>
                </c:pt>
                <c:pt idx="28" formatCode="0">
                  <c:v>551.20000000000005</c:v>
                </c:pt>
                <c:pt idx="29" formatCode="0">
                  <c:v>532.6</c:v>
                </c:pt>
                <c:pt idx="30">
                  <c:v>469</c:v>
                </c:pt>
                <c:pt idx="31">
                  <c:v>502</c:v>
                </c:pt>
                <c:pt idx="32">
                  <c:v>508</c:v>
                </c:pt>
                <c:pt idx="33">
                  <c:v>432</c:v>
                </c:pt>
                <c:pt idx="34">
                  <c:v>624</c:v>
                </c:pt>
                <c:pt idx="35">
                  <c:v>551</c:v>
                </c:pt>
                <c:pt idx="36">
                  <c:v>805</c:v>
                </c:pt>
                <c:pt idx="37">
                  <c:v>453</c:v>
                </c:pt>
                <c:pt idx="38">
                  <c:v>643</c:v>
                </c:pt>
                <c:pt idx="39">
                  <c:v>561</c:v>
                </c:pt>
                <c:pt idx="40">
                  <c:v>568</c:v>
                </c:pt>
                <c:pt idx="41">
                  <c:v>566</c:v>
                </c:pt>
                <c:pt idx="42">
                  <c:v>491</c:v>
                </c:pt>
                <c:pt idx="43">
                  <c:v>914</c:v>
                </c:pt>
                <c:pt idx="44">
                  <c:v>573</c:v>
                </c:pt>
                <c:pt idx="45" formatCode="0">
                  <c:v>513.5</c:v>
                </c:pt>
                <c:pt idx="46" formatCode="0">
                  <c:v>441.3</c:v>
                </c:pt>
                <c:pt idx="47" formatCode="0">
                  <c:v>499.9</c:v>
                </c:pt>
                <c:pt idx="48" formatCode="0">
                  <c:v>627.79999999999995</c:v>
                </c:pt>
                <c:pt idx="49" formatCode="0">
                  <c:v>609.20000000000005</c:v>
                </c:pt>
                <c:pt idx="50" formatCode="0">
                  <c:v>420.7</c:v>
                </c:pt>
                <c:pt idx="51" formatCode="0">
                  <c:v>597</c:v>
                </c:pt>
                <c:pt idx="52" formatCode="0">
                  <c:v>450</c:v>
                </c:pt>
                <c:pt idx="53" formatCode="0">
                  <c:v>680</c:v>
                </c:pt>
                <c:pt idx="54" formatCode="0">
                  <c:v>525</c:v>
                </c:pt>
              </c:numCache>
            </c:numRef>
          </c:val>
          <c:smooth val="0"/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Лист1!$A$3:$A$57</c:f>
              <c:numCache>
                <c:formatCode>General</c:formatCode>
                <c:ptCount val="55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</c:numCache>
            </c:numRef>
          </c:cat>
          <c:val>
            <c:numRef>
              <c:f>Лист1!$M$3:$M$57</c:f>
              <c:numCache>
                <c:formatCode>General</c:formatCode>
                <c:ptCount val="55"/>
                <c:pt idx="0">
                  <c:v>541</c:v>
                </c:pt>
                <c:pt idx="1">
                  <c:v>541</c:v>
                </c:pt>
                <c:pt idx="2">
                  <c:v>541</c:v>
                </c:pt>
                <c:pt idx="3">
                  <c:v>541</c:v>
                </c:pt>
                <c:pt idx="4">
                  <c:v>541</c:v>
                </c:pt>
                <c:pt idx="5">
                  <c:v>541</c:v>
                </c:pt>
                <c:pt idx="6">
                  <c:v>541</c:v>
                </c:pt>
                <c:pt idx="7">
                  <c:v>541</c:v>
                </c:pt>
                <c:pt idx="8">
                  <c:v>541</c:v>
                </c:pt>
                <c:pt idx="9">
                  <c:v>541</c:v>
                </c:pt>
                <c:pt idx="10">
                  <c:v>541</c:v>
                </c:pt>
                <c:pt idx="11">
                  <c:v>541</c:v>
                </c:pt>
                <c:pt idx="12">
                  <c:v>541</c:v>
                </c:pt>
                <c:pt idx="13">
                  <c:v>541</c:v>
                </c:pt>
                <c:pt idx="14">
                  <c:v>541</c:v>
                </c:pt>
                <c:pt idx="15">
                  <c:v>541</c:v>
                </c:pt>
                <c:pt idx="16">
                  <c:v>541</c:v>
                </c:pt>
                <c:pt idx="17">
                  <c:v>541</c:v>
                </c:pt>
                <c:pt idx="18">
                  <c:v>541</c:v>
                </c:pt>
                <c:pt idx="19">
                  <c:v>541</c:v>
                </c:pt>
                <c:pt idx="20">
                  <c:v>541</c:v>
                </c:pt>
                <c:pt idx="21">
                  <c:v>541</c:v>
                </c:pt>
                <c:pt idx="22">
                  <c:v>541</c:v>
                </c:pt>
                <c:pt idx="23">
                  <c:v>541</c:v>
                </c:pt>
                <c:pt idx="24">
                  <c:v>541</c:v>
                </c:pt>
                <c:pt idx="25">
                  <c:v>541</c:v>
                </c:pt>
                <c:pt idx="26">
                  <c:v>541</c:v>
                </c:pt>
                <c:pt idx="27">
                  <c:v>541</c:v>
                </c:pt>
                <c:pt idx="28">
                  <c:v>541</c:v>
                </c:pt>
                <c:pt idx="29">
                  <c:v>541</c:v>
                </c:pt>
                <c:pt idx="30">
                  <c:v>541</c:v>
                </c:pt>
                <c:pt idx="31">
                  <c:v>541</c:v>
                </c:pt>
                <c:pt idx="32">
                  <c:v>541</c:v>
                </c:pt>
                <c:pt idx="33">
                  <c:v>541</c:v>
                </c:pt>
                <c:pt idx="34">
                  <c:v>541</c:v>
                </c:pt>
                <c:pt idx="35">
                  <c:v>541</c:v>
                </c:pt>
                <c:pt idx="36">
                  <c:v>541</c:v>
                </c:pt>
                <c:pt idx="37">
                  <c:v>541</c:v>
                </c:pt>
                <c:pt idx="38">
                  <c:v>541</c:v>
                </c:pt>
                <c:pt idx="39">
                  <c:v>541</c:v>
                </c:pt>
                <c:pt idx="40">
                  <c:v>541</c:v>
                </c:pt>
                <c:pt idx="41">
                  <c:v>541</c:v>
                </c:pt>
                <c:pt idx="42">
                  <c:v>541</c:v>
                </c:pt>
                <c:pt idx="43">
                  <c:v>541</c:v>
                </c:pt>
                <c:pt idx="44">
                  <c:v>541</c:v>
                </c:pt>
                <c:pt idx="45">
                  <c:v>541</c:v>
                </c:pt>
                <c:pt idx="46">
                  <c:v>541</c:v>
                </c:pt>
                <c:pt idx="47">
                  <c:v>541</c:v>
                </c:pt>
                <c:pt idx="48">
                  <c:v>541</c:v>
                </c:pt>
                <c:pt idx="49">
                  <c:v>541</c:v>
                </c:pt>
                <c:pt idx="50">
                  <c:v>541</c:v>
                </c:pt>
                <c:pt idx="51">
                  <c:v>541</c:v>
                </c:pt>
                <c:pt idx="52">
                  <c:v>541</c:v>
                </c:pt>
                <c:pt idx="53">
                  <c:v>541</c:v>
                </c:pt>
                <c:pt idx="54">
                  <c:v>541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2769096"/>
        <c:axId val="272769880"/>
      </c:lineChart>
      <c:catAx>
        <c:axId val="272769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uk-UA"/>
          </a:p>
        </c:txPr>
        <c:crossAx val="272769880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272769880"/>
        <c:scaling>
          <c:orientation val="minMax"/>
          <c:min val="3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uk-UA"/>
          </a:p>
        </c:txPr>
        <c:crossAx val="272769096"/>
        <c:crosses val="autoZero"/>
        <c:crossBetween val="between"/>
        <c:majorUnit val="100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>
      <a:innerShdw blurRad="114300">
        <a:prstClr val="black"/>
      </a:innerShdw>
    </a:effectLst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EEBB2-072C-441A-AB27-3156BB220D86}" type="datetimeFigureOut">
              <a:rPr lang="uk-UA" smtClean="0"/>
              <a:t>08.06.2016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EDC37-AE7B-404C-9625-51749EF6C2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601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DC37-AE7B-404C-9625-51749EF6C207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078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3FB0-7187-4147-BDFE-737EC5F761DD}" type="datetimeFigureOut">
              <a:rPr lang="uk-UA" smtClean="0"/>
              <a:t>08.06.2016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30D-F7D0-46AD-8103-B50B010D6C83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23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3FB0-7187-4147-BDFE-737EC5F761DD}" type="datetimeFigureOut">
              <a:rPr lang="uk-UA" smtClean="0"/>
              <a:t>08.06.2016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30D-F7D0-46AD-8103-B50B010D6C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2596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3FB0-7187-4147-BDFE-737EC5F761DD}" type="datetimeFigureOut">
              <a:rPr lang="uk-UA" smtClean="0"/>
              <a:t>08.06.2016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30D-F7D0-46AD-8103-B50B010D6C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8160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3FB0-7187-4147-BDFE-737EC5F761DD}" type="datetimeFigureOut">
              <a:rPr lang="uk-UA" smtClean="0"/>
              <a:t>08.06.2016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30D-F7D0-46AD-8103-B50B010D6C83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2951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3FB0-7187-4147-BDFE-737EC5F761DD}" type="datetimeFigureOut">
              <a:rPr lang="uk-UA" smtClean="0"/>
              <a:t>08.06.2016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30D-F7D0-46AD-8103-B50B010D6C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83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3FB0-7187-4147-BDFE-737EC5F761DD}" type="datetimeFigureOut">
              <a:rPr lang="uk-UA" smtClean="0"/>
              <a:t>08.06.2016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30D-F7D0-46AD-8103-B50B010D6C83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7457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3FB0-7187-4147-BDFE-737EC5F761DD}" type="datetimeFigureOut">
              <a:rPr lang="uk-UA" smtClean="0"/>
              <a:t>08.06.2016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30D-F7D0-46AD-8103-B50B010D6C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4477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3FB0-7187-4147-BDFE-737EC5F761DD}" type="datetimeFigureOut">
              <a:rPr lang="uk-UA" smtClean="0"/>
              <a:t>08.06.2016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30D-F7D0-46AD-8103-B50B010D6C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6800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3FB0-7187-4147-BDFE-737EC5F761DD}" type="datetimeFigureOut">
              <a:rPr lang="uk-UA" smtClean="0"/>
              <a:t>08.06.2016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30D-F7D0-46AD-8103-B50B010D6C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826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3FB0-7187-4147-BDFE-737EC5F761DD}" type="datetimeFigureOut">
              <a:rPr lang="uk-UA" smtClean="0"/>
              <a:t>08.06.2016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30D-F7D0-46AD-8103-B50B010D6C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467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3FB0-7187-4147-BDFE-737EC5F761DD}" type="datetimeFigureOut">
              <a:rPr lang="uk-UA" smtClean="0"/>
              <a:t>08.06.2016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30D-F7D0-46AD-8103-B50B010D6C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6208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3FB0-7187-4147-BDFE-737EC5F761DD}" type="datetimeFigureOut">
              <a:rPr lang="uk-UA" smtClean="0"/>
              <a:t>08.06.2016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30D-F7D0-46AD-8103-B50B010D6C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737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3FB0-7187-4147-BDFE-737EC5F761DD}" type="datetimeFigureOut">
              <a:rPr lang="uk-UA" smtClean="0"/>
              <a:t>08.06.2016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30D-F7D0-46AD-8103-B50B010D6C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0708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3FB0-7187-4147-BDFE-737EC5F761DD}" type="datetimeFigureOut">
              <a:rPr lang="uk-UA" smtClean="0"/>
              <a:t>08.06.2016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30D-F7D0-46AD-8103-B50B010D6C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794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3FB0-7187-4147-BDFE-737EC5F761DD}" type="datetimeFigureOut">
              <a:rPr lang="uk-UA" smtClean="0"/>
              <a:t>08.06.2016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30D-F7D0-46AD-8103-B50B010D6C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20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3FB0-7187-4147-BDFE-737EC5F761DD}" type="datetimeFigureOut">
              <a:rPr lang="uk-UA" smtClean="0"/>
              <a:t>08.06.2016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30D-F7D0-46AD-8103-B50B010D6C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0706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3FB0-7187-4147-BDFE-737EC5F761DD}" type="datetimeFigureOut">
              <a:rPr lang="uk-UA" smtClean="0"/>
              <a:t>08.06.2016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30D-F7D0-46AD-8103-B50B010D6C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88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A7F3FB0-7187-4147-BDFE-737EC5F761DD}" type="datetimeFigureOut">
              <a:rPr lang="uk-UA" smtClean="0"/>
              <a:t>08.06.2016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0E5D30D-F7D0-46AD-8103-B50B010D6C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1706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cdn.minval.az/2016/02/fiel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890" y="2518320"/>
            <a:ext cx="4472120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6603" y="310581"/>
            <a:ext cx="11409407" cy="2207739"/>
          </a:xfrm>
        </p:spPr>
        <p:txBody>
          <a:bodyPr>
            <a:noAutofit/>
          </a:bodyPr>
          <a:lstStyle/>
          <a:p>
            <a:r>
              <a:rPr lang="uk-UA" b="1" dirty="0" smtClean="0">
                <a:latin typeface="Bookman Old Style" panose="02050604050505020204" pitchFamily="18" charset="0"/>
              </a:rPr>
              <a:t>Короткий </a:t>
            </a:r>
            <a:r>
              <a:rPr lang="uk-UA" b="1" dirty="0">
                <a:latin typeface="Bookman Old Style" panose="02050604050505020204" pitchFamily="18" charset="0"/>
              </a:rPr>
              <a:t>аналіз </a:t>
            </a:r>
            <a:r>
              <a:rPr lang="uk-UA" b="1" dirty="0" smtClean="0">
                <a:latin typeface="Bookman Old Style" panose="02050604050505020204" pitchFamily="18" charset="0"/>
              </a:rPr>
              <a:t>змін кліматичних </a:t>
            </a:r>
            <a:r>
              <a:rPr lang="uk-UA" b="1" dirty="0">
                <a:latin typeface="Bookman Old Style" panose="02050604050505020204" pitchFamily="18" charset="0"/>
              </a:rPr>
              <a:t>умов </a:t>
            </a:r>
            <a:r>
              <a:rPr lang="uk-UA" b="1" dirty="0" smtClean="0">
                <a:latin typeface="Bookman Old Style" panose="02050604050505020204" pitchFamily="18" charset="0"/>
              </a:rPr>
              <a:t/>
            </a:r>
            <a:br>
              <a:rPr lang="uk-UA" b="1" dirty="0" smtClean="0">
                <a:latin typeface="Bookman Old Style" panose="02050604050505020204" pitchFamily="18" charset="0"/>
              </a:rPr>
            </a:br>
            <a:r>
              <a:rPr lang="uk-UA" b="1" dirty="0" smtClean="0">
                <a:latin typeface="Bookman Old Style" panose="02050604050505020204" pitchFamily="18" charset="0"/>
              </a:rPr>
              <a:t>на Дніпропетровщині </a:t>
            </a:r>
            <a:endParaRPr lang="uk-UA" b="1" dirty="0"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3314" y="2330265"/>
            <a:ext cx="11549448" cy="4082967"/>
          </a:xfrm>
        </p:spPr>
        <p:txBody>
          <a:bodyPr>
            <a:normAutofit fontScale="25000" lnSpcReduction="20000"/>
          </a:bodyPr>
          <a:lstStyle/>
          <a:p>
            <a:endParaRPr lang="uk-UA" sz="14400" b="1" i="1" dirty="0" smtClean="0"/>
          </a:p>
          <a:p>
            <a:r>
              <a:rPr lang="uk-UA" sz="14400" b="1" i="1" dirty="0" smtClean="0"/>
              <a:t>порівняльна </a:t>
            </a:r>
          </a:p>
          <a:p>
            <a:r>
              <a:rPr lang="uk-UA" sz="14400" b="1" i="1" dirty="0"/>
              <a:t>характеристика періодів: </a:t>
            </a:r>
            <a:endParaRPr lang="uk-UA" sz="14400" i="1" dirty="0"/>
          </a:p>
          <a:p>
            <a:r>
              <a:rPr lang="uk-UA" sz="14400" b="1" i="1" dirty="0" smtClean="0"/>
              <a:t>1886-1937 та </a:t>
            </a:r>
            <a:r>
              <a:rPr lang="uk-UA" sz="14400" b="1" i="1" dirty="0"/>
              <a:t>1961-2015</a:t>
            </a:r>
            <a:endParaRPr lang="uk-UA" sz="14400" i="1" dirty="0"/>
          </a:p>
          <a:p>
            <a:endParaRPr lang="uk-UA" sz="4800" dirty="0" smtClean="0">
              <a:solidFill>
                <a:schemeClr val="tx1"/>
              </a:solidFill>
            </a:endParaRPr>
          </a:p>
          <a:p>
            <a:r>
              <a:rPr lang="uk-UA" sz="14400" dirty="0" smtClean="0">
                <a:solidFill>
                  <a:schemeClr val="tx1"/>
                </a:solidFill>
              </a:rPr>
              <a:t>За матеріалами спостережень метеостанції Дніпропетровськ Дніпропетровського регіонального центру з гідрометеорології</a:t>
            </a:r>
            <a:endParaRPr lang="uk-UA" sz="14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859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012584435"/>
              </p:ext>
            </p:extLst>
          </p:nvPr>
        </p:nvGraphicFramePr>
        <p:xfrm>
          <a:off x="378942" y="321276"/>
          <a:ext cx="11532972" cy="6170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948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974164942"/>
              </p:ext>
            </p:extLst>
          </p:nvPr>
        </p:nvGraphicFramePr>
        <p:xfrm>
          <a:off x="375385" y="356134"/>
          <a:ext cx="11492565" cy="6160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091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990" y="533736"/>
            <a:ext cx="10939848" cy="562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uk-UA" sz="2800" b="1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Отже, в цілому за рік </a:t>
            </a:r>
            <a:r>
              <a:rPr lang="uk-UA" sz="2800" b="1" i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стало тепліше </a:t>
            </a:r>
            <a:r>
              <a:rPr lang="uk-UA" sz="2800" b="1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0,6 градуси, </a:t>
            </a:r>
            <a:endParaRPr lang="uk-UA" sz="2800" b="1" i="1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uk-UA" sz="2800" b="1" i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абсолютний </a:t>
            </a:r>
            <a:r>
              <a:rPr lang="uk-UA" sz="2800" b="1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максимум 40,1°С (</a:t>
            </a:r>
            <a:r>
              <a:rPr lang="uk-UA" sz="2800" b="1" i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серпень, 1930</a:t>
            </a:r>
            <a:r>
              <a:rPr lang="uk-UA" sz="2800" b="1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виріс до 40,9°С (серпень, 2010), </a:t>
            </a:r>
            <a:endParaRPr lang="uk-UA" sz="2800" b="1" i="1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uk-UA" sz="2800" b="1" i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абсолютний </a:t>
            </a:r>
            <a:r>
              <a:rPr lang="uk-UA" sz="2800" b="1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мінімум  -32,1°С (січень, 1935) піднявся до -27,8°С і змістився на грудень (1997). </a:t>
            </a:r>
            <a:endParaRPr lang="uk-UA" sz="2800" b="1" i="1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uk-UA" sz="2800" b="1" i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Взимку</a:t>
            </a:r>
            <a:r>
              <a:rPr lang="uk-UA" sz="2800" b="1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весною та в першій половині літа стало тепліше, в липні – дещо прохолодніше, в серпні та на початку осені теж потеплішало, середина осені майже не змінилась, а наприкінці осіннього сезону, як і в грудні теж потеплішало. 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47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1553522"/>
            <a:ext cx="10782858" cy="1593335"/>
          </a:xfrm>
        </p:spPr>
        <p:txBody>
          <a:bodyPr>
            <a:normAutofit fontScale="90000"/>
          </a:bodyPr>
          <a:lstStyle/>
          <a:p>
            <a:pPr algn="r"/>
            <a:r>
              <a:rPr lang="uk-UA" dirty="0"/>
              <a:t>Таблиця </a:t>
            </a:r>
            <a:r>
              <a:rPr lang="uk-UA" dirty="0" smtClean="0"/>
              <a:t>3</a:t>
            </a:r>
            <a:r>
              <a:rPr lang="uk-UA" dirty="0"/>
              <a:t/>
            </a:r>
            <a:br>
              <a:rPr lang="uk-UA" dirty="0"/>
            </a:br>
            <a:r>
              <a:rPr lang="uk-UA" b="1" dirty="0"/>
              <a:t>Дати переходу середньодобової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температури повітря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через </a:t>
            </a:r>
            <a:r>
              <a:rPr lang="uk-UA" b="1" dirty="0"/>
              <a:t>&lt;0°С, &gt;0°С та &gt;15°С, &lt;15°С</a:t>
            </a:r>
            <a:r>
              <a:rPr lang="uk-UA" dirty="0"/>
              <a:t/>
            </a:r>
            <a:br>
              <a:rPr lang="uk-UA" dirty="0"/>
            </a:br>
            <a:r>
              <a:rPr lang="uk-UA" b="1" dirty="0"/>
              <a:t>по м. Дніпропетровську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340493"/>
              </p:ext>
            </p:extLst>
          </p:nvPr>
        </p:nvGraphicFramePr>
        <p:xfrm>
          <a:off x="684210" y="2809106"/>
          <a:ext cx="10782859" cy="36960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47890"/>
                <a:gridCol w="1646093"/>
                <a:gridCol w="1727671"/>
                <a:gridCol w="1786899"/>
                <a:gridCol w="1786899"/>
                <a:gridCol w="1487407"/>
              </a:tblGrid>
              <a:tr h="4493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Періоди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Дата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&lt;0°С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&gt;0°С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&gt;15°С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&lt;15°С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9373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</a:rPr>
                        <a:t>1886 – 1937</a:t>
                      </a:r>
                      <a:endParaRPr lang="uk-U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середня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70C0"/>
                          </a:solidFill>
                          <a:effectLst/>
                        </a:rPr>
                        <a:t>10.11</a:t>
                      </a:r>
                      <a:endParaRPr lang="uk-UA" sz="1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70C0"/>
                          </a:solidFill>
                          <a:effectLst/>
                        </a:rPr>
                        <a:t>25.03</a:t>
                      </a:r>
                      <a:endParaRPr lang="uk-UA" sz="1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70C0"/>
                          </a:solidFill>
                          <a:effectLst/>
                        </a:rPr>
                        <a:t>06.05</a:t>
                      </a:r>
                      <a:endParaRPr lang="uk-UA" sz="1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70C0"/>
                          </a:solidFill>
                          <a:effectLst/>
                        </a:rPr>
                        <a:t>20.09</a:t>
                      </a:r>
                      <a:endParaRPr lang="uk-UA" sz="1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44937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найбільш рання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B050"/>
                          </a:solidFill>
                          <a:effectLst/>
                        </a:rPr>
                        <a:t>16.10</a:t>
                      </a:r>
                      <a:endParaRPr lang="uk-UA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B050"/>
                          </a:solidFill>
                          <a:effectLst/>
                        </a:rPr>
                        <a:t>04.03</a:t>
                      </a:r>
                      <a:endParaRPr lang="uk-UA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B050"/>
                          </a:solidFill>
                          <a:effectLst/>
                        </a:rPr>
                        <a:t>15.04</a:t>
                      </a:r>
                      <a:endParaRPr lang="uk-UA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B050"/>
                          </a:solidFill>
                          <a:effectLst/>
                        </a:rPr>
                        <a:t>02.09</a:t>
                      </a:r>
                      <a:endParaRPr lang="uk-UA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44937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найбільш пізня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05.12</a:t>
                      </a:r>
                      <a:endParaRPr lang="uk-UA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21.04</a:t>
                      </a:r>
                      <a:endParaRPr lang="uk-UA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28.05</a:t>
                      </a:r>
                      <a:endParaRPr lang="uk-UA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10.10</a:t>
                      </a:r>
                      <a:endParaRPr lang="uk-UA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449373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</a:rPr>
                        <a:t>1961 – 2015</a:t>
                      </a:r>
                      <a:endParaRPr lang="uk-U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середня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70C0"/>
                          </a:solidFill>
                          <a:effectLst/>
                        </a:rPr>
                        <a:t>29.11</a:t>
                      </a:r>
                      <a:endParaRPr lang="uk-UA" sz="1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70C0"/>
                          </a:solidFill>
                          <a:effectLst/>
                        </a:rPr>
                        <a:t>03.03</a:t>
                      </a:r>
                      <a:endParaRPr lang="uk-UA" sz="1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70C0"/>
                          </a:solidFill>
                          <a:effectLst/>
                        </a:rPr>
                        <a:t>15.05</a:t>
                      </a:r>
                      <a:endParaRPr lang="uk-UA" sz="1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70C0"/>
                          </a:solidFill>
                          <a:effectLst/>
                        </a:rPr>
                        <a:t>18.09</a:t>
                      </a:r>
                      <a:endParaRPr lang="uk-UA" sz="1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44937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</a:rPr>
                        <a:t>найбільш рання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31.10</a:t>
                      </a:r>
                      <a:endParaRPr lang="uk-UA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23.01</a:t>
                      </a:r>
                      <a:endParaRPr lang="uk-UA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26.04</a:t>
                      </a:r>
                      <a:endParaRPr lang="uk-UA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01.09</a:t>
                      </a:r>
                      <a:endParaRPr lang="uk-UA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44937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</a:rPr>
                        <a:t>найбільш пізня</a:t>
                      </a:r>
                      <a:endParaRPr lang="uk-UA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25.12</a:t>
                      </a:r>
                      <a:endParaRPr lang="uk-UA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03.04</a:t>
                      </a:r>
                      <a:endParaRPr lang="uk-UA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04.06</a:t>
                      </a:r>
                      <a:endParaRPr lang="uk-UA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11.10</a:t>
                      </a:r>
                      <a:endParaRPr lang="uk-UA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556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445" y="608913"/>
            <a:ext cx="10898187" cy="2477530"/>
          </a:xfrm>
        </p:spPr>
        <p:txBody>
          <a:bodyPr>
            <a:noAutofit/>
          </a:bodyPr>
          <a:lstStyle/>
          <a:p>
            <a:pPr algn="r"/>
            <a:r>
              <a:rPr lang="uk-UA" dirty="0"/>
              <a:t>Таблиця </a:t>
            </a:r>
            <a:r>
              <a:rPr lang="uk-UA" dirty="0" smtClean="0"/>
              <a:t>4</a:t>
            </a:r>
            <a:r>
              <a:rPr lang="uk-UA" dirty="0"/>
              <a:t/>
            </a:r>
            <a:br>
              <a:rPr lang="uk-UA" dirty="0"/>
            </a:br>
            <a:r>
              <a:rPr lang="uk-UA" b="1" dirty="0"/>
              <a:t>Тривалість </a:t>
            </a:r>
            <a:r>
              <a:rPr lang="uk-UA" b="1" dirty="0" smtClean="0"/>
              <a:t>сезонів, </a:t>
            </a:r>
            <a:br>
              <a:rPr lang="uk-UA" b="1" dirty="0" smtClean="0"/>
            </a:br>
            <a:r>
              <a:rPr lang="uk-UA" b="1" dirty="0"/>
              <a:t>по м. </a:t>
            </a:r>
            <a:r>
              <a:rPr lang="uk-UA" b="1" dirty="0" smtClean="0"/>
              <a:t>Дніпропетровську</a:t>
            </a:r>
            <a:br>
              <a:rPr lang="uk-UA" b="1" dirty="0" smtClean="0"/>
            </a:br>
            <a:r>
              <a:rPr lang="uk-UA" b="1" dirty="0" smtClean="0"/>
              <a:t>за періоди 1886-1937 та 1961-2015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91665"/>
              </p:ext>
            </p:extLst>
          </p:nvPr>
        </p:nvGraphicFramePr>
        <p:xfrm>
          <a:off x="684212" y="3328087"/>
          <a:ext cx="10898187" cy="29079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36904"/>
                <a:gridCol w="1852738"/>
                <a:gridCol w="2045707"/>
                <a:gridCol w="1945777"/>
                <a:gridCol w="1917061"/>
              </a:tblGrid>
              <a:tr h="9693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Періоди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зима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весна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літо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осінь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693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bg1"/>
                          </a:solidFill>
                          <a:effectLst/>
                        </a:rPr>
                        <a:t>1886 </a:t>
                      </a: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</a:rPr>
                        <a:t>– 1937</a:t>
                      </a:r>
                      <a:endParaRPr lang="uk-U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FF0000"/>
                          </a:solidFill>
                          <a:effectLst/>
                        </a:rPr>
                        <a:t>135</a:t>
                      </a:r>
                      <a:endParaRPr lang="uk-UA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42</a:t>
                      </a:r>
                      <a:endParaRPr lang="uk-UA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137</a:t>
                      </a:r>
                      <a:endParaRPr lang="uk-U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</a:rPr>
                        <a:t>51</a:t>
                      </a:r>
                      <a:endParaRPr lang="uk-UA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9693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</a:rPr>
                        <a:t>1961 – 2015</a:t>
                      </a:r>
                      <a:endParaRPr lang="uk-U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FF0000"/>
                          </a:solidFill>
                          <a:effectLst/>
                        </a:rPr>
                        <a:t>94</a:t>
                      </a:r>
                      <a:endParaRPr lang="uk-UA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73</a:t>
                      </a:r>
                      <a:endParaRPr lang="uk-UA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</a:rPr>
                        <a:t>126</a:t>
                      </a:r>
                      <a:endParaRPr lang="uk-UA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</a:rPr>
                        <a:t>72</a:t>
                      </a:r>
                      <a:endParaRPr lang="uk-UA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63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10856425"/>
              </p:ext>
            </p:extLst>
          </p:nvPr>
        </p:nvGraphicFramePr>
        <p:xfrm>
          <a:off x="362465" y="296562"/>
          <a:ext cx="11607113" cy="6285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340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27959946"/>
              </p:ext>
            </p:extLst>
          </p:nvPr>
        </p:nvGraphicFramePr>
        <p:xfrm>
          <a:off x="247135" y="247135"/>
          <a:ext cx="11747157" cy="641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352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08" y="666572"/>
            <a:ext cx="10817979" cy="2883011"/>
          </a:xfrm>
        </p:spPr>
        <p:txBody>
          <a:bodyPr>
            <a:normAutofit fontScale="90000"/>
          </a:bodyPr>
          <a:lstStyle/>
          <a:p>
            <a:pPr algn="r"/>
            <a:r>
              <a:rPr lang="uk-UA" sz="3600" dirty="0"/>
              <a:t>Таблиця 5</a:t>
            </a:r>
            <a:br>
              <a:rPr lang="uk-UA" sz="3600" dirty="0"/>
            </a:br>
            <a:r>
              <a:rPr lang="uk-UA" sz="3600" b="1" dirty="0"/>
              <a:t>Кількість атмосферних </a:t>
            </a:r>
            <a:r>
              <a:rPr lang="uk-UA" sz="3600" b="1" dirty="0" smtClean="0"/>
              <a:t>опадів помісячно</a:t>
            </a:r>
            <a:r>
              <a:rPr lang="uk-UA" sz="3600" b="1" dirty="0"/>
              <a:t>, </a:t>
            </a: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>м</a:t>
            </a:r>
            <a:r>
              <a:rPr lang="uk-UA" sz="3600" b="1" dirty="0"/>
              <a:t>. </a:t>
            </a:r>
            <a:r>
              <a:rPr lang="uk-UA" sz="3600" b="1" dirty="0" smtClean="0"/>
              <a:t>Дніпропетровськ</a:t>
            </a:r>
            <a:r>
              <a:rPr lang="uk-UA" sz="3600" dirty="0"/>
              <a:t/>
            </a:r>
            <a:br>
              <a:rPr lang="uk-UA" sz="3600" dirty="0"/>
            </a:br>
            <a:r>
              <a:rPr lang="uk-UA" sz="3600" b="1" dirty="0"/>
              <a:t>(1886-1937рр. та 1961-2015рр</a:t>
            </a:r>
            <a:r>
              <a:rPr lang="uk-UA" sz="3600" b="1" dirty="0" smtClean="0"/>
              <a:t>.)</a:t>
            </a:r>
            <a:r>
              <a:rPr lang="uk-UA" b="1" dirty="0" smtClean="0"/>
              <a:t>, </a:t>
            </a:r>
            <a:r>
              <a:rPr lang="uk-UA" b="1" dirty="0"/>
              <a:t>мм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599881"/>
              </p:ext>
            </p:extLst>
          </p:nvPr>
        </p:nvGraphicFramePr>
        <p:xfrm>
          <a:off x="684209" y="3549583"/>
          <a:ext cx="10817979" cy="24448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9254"/>
                <a:gridCol w="638460"/>
                <a:gridCol w="638460"/>
                <a:gridCol w="794155"/>
                <a:gridCol w="794155"/>
                <a:gridCol w="794155"/>
                <a:gridCol w="638460"/>
                <a:gridCol w="638460"/>
                <a:gridCol w="793035"/>
                <a:gridCol w="794155"/>
                <a:gridCol w="638460"/>
                <a:gridCol w="638460"/>
                <a:gridCol w="794155"/>
                <a:gridCol w="794155"/>
              </a:tblGrid>
              <a:tr h="81493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Періоди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II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III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IV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V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VI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VII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VIII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IX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X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XI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XII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Рік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1493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1886-1937</a:t>
                      </a:r>
                      <a:endParaRPr lang="uk-UA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31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</a:rPr>
                        <a:t>28</a:t>
                      </a:r>
                      <a:endParaRPr lang="uk-UA" sz="1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32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35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46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67</a:t>
                      </a:r>
                      <a:endParaRPr lang="uk-UA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51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43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33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38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36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39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477</a:t>
                      </a:r>
                      <a:endParaRPr lang="uk-UA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81493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1961-2015</a:t>
                      </a:r>
                      <a:endParaRPr lang="uk-UA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46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40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41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39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47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62</a:t>
                      </a:r>
                      <a:endParaRPr lang="uk-UA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54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43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40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</a:rPr>
                        <a:t>35</a:t>
                      </a:r>
                      <a:endParaRPr lang="uk-UA" sz="1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43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49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541</a:t>
                      </a:r>
                      <a:endParaRPr lang="uk-UA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56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878572430"/>
              </p:ext>
            </p:extLst>
          </p:nvPr>
        </p:nvGraphicFramePr>
        <p:xfrm>
          <a:off x="385012" y="304800"/>
          <a:ext cx="11559940" cy="6201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951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397476"/>
            <a:ext cx="10848760" cy="2743200"/>
          </a:xfrm>
        </p:spPr>
        <p:txBody>
          <a:bodyPr>
            <a:normAutofit/>
          </a:bodyPr>
          <a:lstStyle/>
          <a:p>
            <a:pPr algn="r"/>
            <a:r>
              <a:rPr lang="uk-UA" dirty="0"/>
              <a:t>Таблиця </a:t>
            </a:r>
            <a:r>
              <a:rPr lang="uk-UA" dirty="0" smtClean="0"/>
              <a:t>6</a:t>
            </a:r>
            <a:r>
              <a:rPr lang="uk-UA" dirty="0"/>
              <a:t/>
            </a:r>
            <a:br>
              <a:rPr lang="uk-UA" dirty="0"/>
            </a:br>
            <a:r>
              <a:rPr lang="uk-UA" b="1" dirty="0"/>
              <a:t>Кількість атмосферних опадів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по </a:t>
            </a:r>
            <a:r>
              <a:rPr lang="uk-UA" b="1" dirty="0"/>
              <a:t>сезонах </a:t>
            </a:r>
            <a:r>
              <a:rPr lang="uk-UA" b="1" dirty="0" smtClean="0"/>
              <a:t>року, </a:t>
            </a:r>
            <a:r>
              <a:rPr lang="uk-UA" b="1" dirty="0"/>
              <a:t>м. </a:t>
            </a:r>
            <a:r>
              <a:rPr lang="uk-UA" b="1" dirty="0" smtClean="0"/>
              <a:t>Дніпропетровськ,</a:t>
            </a:r>
            <a:r>
              <a:rPr lang="uk-UA" dirty="0"/>
              <a:t/>
            </a:r>
            <a:br>
              <a:rPr lang="uk-UA" dirty="0"/>
            </a:br>
            <a:r>
              <a:rPr lang="uk-UA" b="1" dirty="0"/>
              <a:t> (1886-1937рр. та 1961-2015рр</a:t>
            </a:r>
            <a:r>
              <a:rPr lang="uk-UA" b="1" dirty="0" smtClean="0"/>
              <a:t>.), мм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921052"/>
              </p:ext>
            </p:extLst>
          </p:nvPr>
        </p:nvGraphicFramePr>
        <p:xfrm>
          <a:off x="684213" y="3270422"/>
          <a:ext cx="10848760" cy="272397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63970"/>
                <a:gridCol w="1909509"/>
                <a:gridCol w="2369164"/>
                <a:gridCol w="2416045"/>
                <a:gridCol w="1890072"/>
              </a:tblGrid>
              <a:tr h="11021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Періоди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Зима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Весна 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Літо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</a:rPr>
                        <a:t>Осінь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108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</a:rPr>
                        <a:t>1886 – 1937</a:t>
                      </a:r>
                      <a:endParaRPr lang="uk-U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FF0000"/>
                          </a:solidFill>
                          <a:effectLst/>
                        </a:rPr>
                        <a:t>98</a:t>
                      </a:r>
                      <a:endParaRPr lang="uk-UA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113</a:t>
                      </a:r>
                      <a:endParaRPr lang="uk-U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161</a:t>
                      </a:r>
                      <a:endParaRPr lang="uk-U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</a:rPr>
                        <a:t>107</a:t>
                      </a:r>
                      <a:endParaRPr lang="uk-UA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8108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</a:rPr>
                        <a:t>1961 – 2015</a:t>
                      </a:r>
                      <a:endParaRPr lang="uk-U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FF0000"/>
                          </a:solidFill>
                          <a:effectLst/>
                        </a:rPr>
                        <a:t>135</a:t>
                      </a:r>
                      <a:endParaRPr lang="uk-UA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</a:rPr>
                        <a:t>127</a:t>
                      </a:r>
                      <a:endParaRPr lang="uk-U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</a:rPr>
                        <a:t>159</a:t>
                      </a:r>
                      <a:endParaRPr lang="uk-U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</a:rPr>
                        <a:t>118</a:t>
                      </a:r>
                      <a:endParaRPr lang="uk-U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07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type="pic" idx="4294967295"/>
            <p:extLst>
              <p:ext uri="{D42A27DB-BD31-4B8C-83A1-F6EECF244321}">
                <p14:modId xmlns:p14="http://schemas.microsoft.com/office/powerpoint/2010/main" val="3733436601"/>
              </p:ext>
            </p:extLst>
          </p:nvPr>
        </p:nvGraphicFramePr>
        <p:xfrm>
          <a:off x="329514" y="288324"/>
          <a:ext cx="11516497" cy="6227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94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225">
        <p:split orient="vert"/>
      </p:transition>
    </mc:Choice>
    <mc:Fallback xmlns="">
      <p:transition spd="slow" advTm="622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23843"/>
            <a:ext cx="10857471" cy="2399442"/>
          </a:xfrm>
        </p:spPr>
        <p:txBody>
          <a:bodyPr>
            <a:normAutofit fontScale="90000"/>
          </a:bodyPr>
          <a:lstStyle/>
          <a:p>
            <a:pPr algn="r"/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dirty="0"/>
              <a:t>Таблиця 7</a:t>
            </a:r>
            <a:br>
              <a:rPr lang="uk-UA" sz="3600" dirty="0"/>
            </a:br>
            <a:r>
              <a:rPr lang="uk-UA" sz="3600" b="1" dirty="0" smtClean="0"/>
              <a:t>Мінімальна </a:t>
            </a:r>
            <a:r>
              <a:rPr lang="uk-UA" sz="3600" b="1" dirty="0"/>
              <a:t>та максимальна </a:t>
            </a:r>
            <a:r>
              <a:rPr lang="uk-UA" sz="3600" b="1" dirty="0" smtClean="0"/>
              <a:t>кількість </a:t>
            </a:r>
            <a:r>
              <a:rPr lang="uk-UA" sz="3600" b="1" dirty="0"/>
              <a:t>атмосферних </a:t>
            </a:r>
            <a:r>
              <a:rPr lang="uk-UA" sz="3600" b="1" dirty="0" smtClean="0"/>
              <a:t>опадів</a:t>
            </a:r>
            <a:r>
              <a:rPr lang="uk-UA" sz="3600" dirty="0" smtClean="0"/>
              <a:t> </a:t>
            </a:r>
            <a:r>
              <a:rPr lang="uk-UA" sz="3600" b="1" dirty="0" smtClean="0"/>
              <a:t>помісячно, </a:t>
            </a:r>
            <a:br>
              <a:rPr lang="uk-UA" sz="3600" b="1" dirty="0" smtClean="0"/>
            </a:br>
            <a:r>
              <a:rPr lang="uk-UA" sz="3600" b="1" dirty="0" smtClean="0"/>
              <a:t>м</a:t>
            </a:r>
            <a:r>
              <a:rPr lang="uk-UA" sz="3600" b="1" dirty="0"/>
              <a:t>. </a:t>
            </a:r>
            <a:r>
              <a:rPr lang="uk-UA" sz="3600" b="1" dirty="0" smtClean="0"/>
              <a:t>Дніпропетровськ</a:t>
            </a:r>
            <a:r>
              <a:rPr lang="uk-UA" sz="3600" dirty="0"/>
              <a:t> 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b="1" dirty="0" smtClean="0"/>
              <a:t>(1886-1937рр</a:t>
            </a:r>
            <a:r>
              <a:rPr lang="uk-UA" sz="3600" b="1" dirty="0"/>
              <a:t>. та 1961-2015рр</a:t>
            </a:r>
            <a:r>
              <a:rPr lang="uk-UA" sz="3600" b="1" dirty="0" smtClean="0"/>
              <a:t>.), мм </a:t>
            </a:r>
            <a:r>
              <a:rPr lang="uk-UA" sz="3600" dirty="0"/>
              <a:t/>
            </a:r>
            <a:br>
              <a:rPr lang="uk-UA" sz="3600" dirty="0"/>
            </a:br>
            <a:r>
              <a:rPr lang="uk-UA" b="1" dirty="0"/>
              <a:t> 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191091"/>
              </p:ext>
            </p:extLst>
          </p:nvPr>
        </p:nvGraphicFramePr>
        <p:xfrm>
          <a:off x="684212" y="3023285"/>
          <a:ext cx="10922904" cy="34434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4579"/>
                <a:gridCol w="802855"/>
                <a:gridCol w="645454"/>
                <a:gridCol w="645454"/>
                <a:gridCol w="802855"/>
                <a:gridCol w="749633"/>
                <a:gridCol w="856077"/>
                <a:gridCol w="802855"/>
                <a:gridCol w="802855"/>
                <a:gridCol w="801722"/>
                <a:gridCol w="802855"/>
                <a:gridCol w="802855"/>
                <a:gridCol w="802855"/>
              </a:tblGrid>
              <a:tr h="4919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I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II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III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IV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V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VI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VII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VIII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IX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X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XI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XII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1917">
                <a:tc gridSpan="1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1886-1937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91917">
                <a:tc>
                  <a:txBody>
                    <a:bodyPr/>
                    <a:lstStyle/>
                    <a:p>
                      <a:pPr indent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</a:rPr>
                        <a:t>Мінімум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18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6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uk-UA" sz="20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4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4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1917">
                <a:tc>
                  <a:txBody>
                    <a:bodyPr/>
                    <a:lstStyle/>
                    <a:p>
                      <a:pPr indent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Максимум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119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81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78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110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157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142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124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192</a:t>
                      </a:r>
                      <a:endParaRPr lang="uk-UA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180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142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101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121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1917">
                <a:tc gridSpan="1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1961-2015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919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Мінімум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15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14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4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11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23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uk-UA" sz="20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4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10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919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Максимум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106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87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92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91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145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113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118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167</a:t>
                      </a:r>
                      <a:endParaRPr lang="uk-UA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137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74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128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81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80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707" y="107091"/>
            <a:ext cx="11722444" cy="663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b="1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Короткий аналіз змін клімату в м. Дніпропетровську, за періоди: 1886-1937рр. та 1961-2015рр. виявив наступне: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b="1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Середня річна температура повітря підвищилась на </a:t>
            </a:r>
            <a:br>
              <a:rPr lang="uk-UA" b="1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b="1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0,6 градуси, абсолютний максимум 40,1°С (серпень, 1930) виріс до 40,9°С (серпень, 2010), абсолютний мінімум  -32,1°С (січень, 1935) піднявся до -27,8°С і змістився на грудень (1997). Взимку, весною та в першій половині літа стало тепліше, в липні – дещо прохолодніше, в серпні та на початку осені теж потеплішало, середина осені майже не змінилась, а наприкінці осіннього сезону, як і в грудні теж стало тепліше. 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b="1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Зима стала коротшою, більш ніж на місяць. Весна стало довшою майже на місяць, літо – коротшим на 11 днів, а осінь навпаки, тривалішою на 21 день.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b="1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Середня річна кількість атмосферних опадів збільшилась з 477мм до 541мм. Збільшився також максимум опадів – на 20% та мінімум – на 34%.</a:t>
            </a:r>
            <a:r>
              <a:rPr lang="uk-UA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Кількість опадів майже залишилась незмінною в червні та жовтні, а в інші місяці вона зросла, особливо в холодний період року. Червень залишається найвологішим, кількість опадів за цей місяць майже не змінилась (62-67мм).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b="1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Значні коливання кількості опадів за місяць.</a:t>
            </a:r>
            <a:r>
              <a:rPr lang="uk-UA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Мінімальна кількість атмосферних опадів виросла взимку та навесні (найбільше), а також в червні і серпні, в липні та восени навпаки, зменшилась. Максимальна сума опадів теж змінилась: дещо виросла в лютому, березні та листопаді, в решті місяців зменшилась.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1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/>
              <a:t>ДЯКУЮ ЗА УВАГУ!</a:t>
            </a:r>
            <a:endParaRPr lang="uk-UA" sz="4400" b="1" dirty="0"/>
          </a:p>
        </p:txBody>
      </p:sp>
      <p:pic>
        <p:nvPicPr>
          <p:cNvPr id="1026" name="Picture 2" descr="http://ipress.ua/media/gallery/full/o/d/odisej20126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84" y="450316"/>
            <a:ext cx="6163591" cy="3614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444" y="3001867"/>
            <a:ext cx="4608000" cy="345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7224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23801479"/>
              </p:ext>
            </p:extLst>
          </p:nvPr>
        </p:nvGraphicFramePr>
        <p:xfrm>
          <a:off x="296563" y="255373"/>
          <a:ext cx="11557686" cy="627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51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9">
        <p:split orient="vert"/>
      </p:transition>
    </mc:Choice>
    <mc:Fallback xmlns="">
      <p:transition spd="slow" advTm="200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508" y="196482"/>
            <a:ext cx="11425881" cy="657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i="1" dirty="0"/>
              <a:t>За останні 25 років на Дніпропетровщині:</a:t>
            </a:r>
            <a:endParaRPr lang="uk-UA" sz="2000" dirty="0"/>
          </a:p>
          <a:p>
            <a:pPr marL="457200" indent="-457200" algn="just">
              <a:buFont typeface="+mj-lt"/>
              <a:buAutoNum type="arabicPeriod"/>
            </a:pPr>
            <a:r>
              <a:rPr lang="uk-UA" sz="2000" b="1" i="1" dirty="0" smtClean="0"/>
              <a:t>- після </a:t>
            </a:r>
            <a:r>
              <a:rPr lang="uk-UA" sz="2000" b="1" i="1" dirty="0"/>
              <a:t>1997 року середньорічна температури повітря кожен рік вище норми (8,6°С). Найтеплішим виявилися 2007, 2012 та 2015 роки, з температурами 10,7°С та 10,6°С, що на 2 градуси вище норми;</a:t>
            </a:r>
            <a:endParaRPr lang="uk-UA" sz="2000" dirty="0"/>
          </a:p>
          <a:p>
            <a:pPr marL="457200" indent="-457200" algn="just">
              <a:buFont typeface="+mj-lt"/>
              <a:buAutoNum type="arabicPeriod"/>
            </a:pPr>
            <a:r>
              <a:rPr lang="uk-UA" sz="2000" b="1" i="1" dirty="0"/>
              <a:t>- відмічено значну нерівномірність опадів, особливо літніх, як по інтенсивності і кількості: за один дощ випадає половина і навіть місячна норма опадів, так і площі і, відповідно, значно зросла тривалість бездощових періодів;</a:t>
            </a:r>
            <a:r>
              <a:rPr lang="uk-UA" sz="2000" dirty="0"/>
              <a:t>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000" b="1" i="1" dirty="0"/>
              <a:t>- підвищений температурний режим та відсутність опадів призводять до виникнення посух, які стали тривалішими. Так засуха 2015 року найтриваліша за весь період спостережень - 77 днів: з середини серпня до кінця 1 декади листопада і досягла критеріїв стихійного агрометеорологічного явища.</a:t>
            </a:r>
            <a:endParaRPr lang="uk-UA" sz="2000" dirty="0"/>
          </a:p>
          <a:p>
            <a:pPr marL="457200" indent="-457200" algn="just">
              <a:buFont typeface="+mj-lt"/>
              <a:buAutoNum type="arabicPeriod"/>
            </a:pPr>
            <a:r>
              <a:rPr lang="uk-UA" sz="2000" b="1" i="1" dirty="0"/>
              <a:t>-  змінилися середні дати настання сезонів року</a:t>
            </a:r>
            <a:r>
              <a:rPr lang="uk-UA" sz="2000" dirty="0"/>
              <a:t>:</a:t>
            </a:r>
          </a:p>
          <a:p>
            <a:pPr lvl="1" algn="just"/>
            <a:r>
              <a:rPr lang="uk-UA" sz="2000" b="1" i="1" dirty="0"/>
              <a:t>початок </a:t>
            </a:r>
            <a:r>
              <a:rPr lang="uk-UA" sz="2000" b="1" i="1" u="sng" dirty="0"/>
              <a:t>зими</a:t>
            </a:r>
            <a:r>
              <a:rPr lang="uk-UA" sz="2000" b="1" i="1" dirty="0"/>
              <a:t> змістився з 30.11 на 01.12;</a:t>
            </a:r>
            <a:endParaRPr lang="uk-UA" sz="2000" dirty="0"/>
          </a:p>
          <a:p>
            <a:pPr lvl="1" algn="just"/>
            <a:r>
              <a:rPr lang="uk-UA" sz="2000" b="1" i="1" u="sng" dirty="0"/>
              <a:t>весна</a:t>
            </a:r>
            <a:r>
              <a:rPr lang="uk-UA" sz="2000" b="1" i="1" dirty="0"/>
              <a:t> настає раніше на 2 тижні: з 14.03 дата перемістилась на 01.03;</a:t>
            </a:r>
            <a:endParaRPr lang="uk-UA" sz="2000" dirty="0"/>
          </a:p>
          <a:p>
            <a:pPr lvl="1" algn="just"/>
            <a:r>
              <a:rPr lang="uk-UA" sz="2000" b="1" i="1" dirty="0"/>
              <a:t>початок </a:t>
            </a:r>
            <a:r>
              <a:rPr lang="uk-UA" sz="2000" b="1" i="1" u="sng" dirty="0"/>
              <a:t>літа</a:t>
            </a:r>
            <a:r>
              <a:rPr lang="uk-UA" sz="2000" b="1" i="1" dirty="0"/>
              <a:t> змістився на декілька днів: з 11.05 на 14.05;</a:t>
            </a:r>
            <a:endParaRPr lang="uk-UA" sz="2000" dirty="0"/>
          </a:p>
          <a:p>
            <a:pPr lvl="1" algn="just"/>
            <a:r>
              <a:rPr lang="uk-UA" sz="2000" b="1" i="1" u="sng" dirty="0"/>
              <a:t>осінь</a:t>
            </a:r>
            <a:r>
              <a:rPr lang="uk-UA" sz="2000" b="1" i="1" dirty="0"/>
              <a:t> настає дещо пізніше: з 19.09 дата її початку перемістилась на 24.09.</a:t>
            </a:r>
            <a:endParaRPr lang="uk-UA" sz="2000" dirty="0"/>
          </a:p>
          <a:p>
            <a:pPr algn="just"/>
            <a:endParaRPr lang="uk-UA" sz="2000" b="1" i="1" dirty="0" smtClean="0"/>
          </a:p>
          <a:p>
            <a:pPr algn="just"/>
            <a:r>
              <a:rPr lang="uk-UA" sz="2000" b="1" i="1" dirty="0" smtClean="0"/>
              <a:t>Отже </a:t>
            </a:r>
            <a:r>
              <a:rPr lang="uk-UA" sz="2000" b="1" i="1" dirty="0"/>
              <a:t>зима стала коротшою, літо і особливо весна – довшими, осінь майже не змінила тривалість. </a:t>
            </a:r>
            <a:endParaRPr lang="uk-UA" sz="2000" dirty="0"/>
          </a:p>
          <a:p>
            <a:pPr algn="just"/>
            <a:r>
              <a:rPr lang="uk-UA" sz="2000" b="1" i="1" dirty="0"/>
              <a:t>Літо 2012 року – найдовше за весь період – 169 днів.</a:t>
            </a:r>
            <a:endParaRPr lang="uk-UA" sz="2000" dirty="0"/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85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746703248"/>
              </p:ext>
            </p:extLst>
          </p:nvPr>
        </p:nvGraphicFramePr>
        <p:xfrm>
          <a:off x="313038" y="247135"/>
          <a:ext cx="11681254" cy="6285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934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776184826"/>
              </p:ext>
            </p:extLst>
          </p:nvPr>
        </p:nvGraphicFramePr>
        <p:xfrm>
          <a:off x="411893" y="214184"/>
          <a:ext cx="11508258" cy="6268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200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1319" y="521977"/>
            <a:ext cx="11088132" cy="3025212"/>
          </a:xfrm>
        </p:spPr>
        <p:txBody>
          <a:bodyPr>
            <a:normAutofit fontScale="90000"/>
          </a:bodyPr>
          <a:lstStyle/>
          <a:p>
            <a:pPr algn="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Таблиця 1</a:t>
            </a:r>
            <a:r>
              <a:rPr lang="uk-UA" dirty="0"/>
              <a:t/>
            </a:r>
            <a:br>
              <a:rPr lang="uk-UA" dirty="0"/>
            </a:br>
            <a:r>
              <a:rPr lang="uk-UA" b="1" dirty="0"/>
              <a:t>Середньомісячна та </a:t>
            </a:r>
            <a:r>
              <a:rPr lang="uk-UA" b="1" dirty="0" smtClean="0"/>
              <a:t>середньорічна</a:t>
            </a:r>
            <a:r>
              <a:rPr lang="uk-UA" dirty="0"/>
              <a:t/>
            </a:r>
            <a:br>
              <a:rPr lang="uk-UA" dirty="0"/>
            </a:br>
            <a:r>
              <a:rPr lang="uk-UA" b="1" dirty="0" smtClean="0"/>
              <a:t>температура </a:t>
            </a:r>
            <a:r>
              <a:rPr lang="uk-UA" b="1" dirty="0"/>
              <a:t>повітря (t), </a:t>
            </a:r>
            <a:r>
              <a:rPr lang="uk-UA" dirty="0"/>
              <a:t/>
            </a:r>
            <a:br>
              <a:rPr lang="uk-UA" dirty="0"/>
            </a:br>
            <a:r>
              <a:rPr lang="uk-UA" b="1" dirty="0" smtClean="0"/>
              <a:t>м</a:t>
            </a:r>
            <a:r>
              <a:rPr lang="uk-UA" b="1" dirty="0"/>
              <a:t>. </a:t>
            </a:r>
            <a:r>
              <a:rPr lang="uk-UA" b="1" dirty="0" smtClean="0"/>
              <a:t>Дніпропетровськ, </a:t>
            </a:r>
            <a:br>
              <a:rPr lang="uk-UA" b="1" dirty="0" smtClean="0"/>
            </a:br>
            <a:r>
              <a:rPr lang="uk-UA" b="1" dirty="0" smtClean="0"/>
              <a:t>1886-1937</a:t>
            </a:r>
            <a:r>
              <a:rPr lang="uk-UA" b="1" dirty="0"/>
              <a:t>, </a:t>
            </a:r>
            <a:r>
              <a:rPr lang="uk-UA" b="1" dirty="0" smtClean="0"/>
              <a:t>1961-2015, °С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14872" y="3629628"/>
            <a:ext cx="8534400" cy="964340"/>
          </a:xfrm>
        </p:spPr>
        <p:txBody>
          <a:bodyPr/>
          <a:lstStyle/>
          <a:p>
            <a:endParaRPr lang="uk-UA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474133"/>
              </p:ext>
            </p:extLst>
          </p:nvPr>
        </p:nvGraphicFramePr>
        <p:xfrm>
          <a:off x="551936" y="3258926"/>
          <a:ext cx="10997516" cy="14344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7606"/>
                <a:gridCol w="796612"/>
                <a:gridCol w="795488"/>
                <a:gridCol w="796612"/>
                <a:gridCol w="640436"/>
                <a:gridCol w="746078"/>
                <a:gridCol w="690970"/>
                <a:gridCol w="743804"/>
                <a:gridCol w="689873"/>
                <a:gridCol w="750545"/>
                <a:gridCol w="682008"/>
                <a:gridCol w="640436"/>
                <a:gridCol w="796612"/>
                <a:gridCol w="640436"/>
              </a:tblGrid>
              <a:tr h="423388">
                <a:tc>
                  <a:txBody>
                    <a:bodyPr/>
                    <a:lstStyle/>
                    <a:p>
                      <a:pPr indent="-2520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 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I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II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III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IV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V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VI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VII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VIII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IX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X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XI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XII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</a:rPr>
                        <a:t>Рік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58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 smtClean="0">
                          <a:effectLst/>
                        </a:rPr>
                        <a:t>1886-1937</a:t>
                      </a:r>
                      <a:endParaRPr lang="uk-UA" sz="2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70C0"/>
                          </a:solidFill>
                          <a:effectLst/>
                        </a:rPr>
                        <a:t>-5,4</a:t>
                      </a:r>
                      <a:endParaRPr lang="uk-UA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-4,9</a:t>
                      </a:r>
                      <a:endParaRPr lang="uk-UA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0,8</a:t>
                      </a:r>
                      <a:endParaRPr lang="uk-UA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9,0</a:t>
                      </a:r>
                      <a:endParaRPr lang="uk-UA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16,7</a:t>
                      </a:r>
                      <a:endParaRPr lang="uk-UA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20,0</a:t>
                      </a:r>
                      <a:endParaRPr lang="uk-UA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FF0000"/>
                          </a:solidFill>
                          <a:effectLst/>
                        </a:rPr>
                        <a:t>22,6</a:t>
                      </a:r>
                      <a:endParaRPr lang="uk-UA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20,7</a:t>
                      </a:r>
                      <a:endParaRPr lang="uk-UA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15,9</a:t>
                      </a:r>
                      <a:endParaRPr lang="uk-UA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9,2</a:t>
                      </a:r>
                      <a:endParaRPr lang="uk-UA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2,1</a:t>
                      </a:r>
                      <a:endParaRPr lang="uk-UA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-3,1</a:t>
                      </a:r>
                      <a:endParaRPr lang="uk-UA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7030A0"/>
                          </a:solidFill>
                          <a:effectLst/>
                        </a:rPr>
                        <a:t>8,6</a:t>
                      </a:r>
                      <a:endParaRPr lang="uk-UA" sz="22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09487"/>
              </p:ext>
            </p:extLst>
          </p:nvPr>
        </p:nvGraphicFramePr>
        <p:xfrm>
          <a:off x="551936" y="4676407"/>
          <a:ext cx="10997515" cy="1076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1664"/>
                <a:gridCol w="807308"/>
                <a:gridCol w="790833"/>
                <a:gridCol w="790832"/>
                <a:gridCol w="634313"/>
                <a:gridCol w="733168"/>
                <a:gridCol w="700216"/>
                <a:gridCol w="749644"/>
                <a:gridCol w="691978"/>
                <a:gridCol w="749643"/>
                <a:gridCol w="700216"/>
                <a:gridCol w="629771"/>
                <a:gridCol w="797100"/>
                <a:gridCol w="640829"/>
              </a:tblGrid>
              <a:tr h="8737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 smtClean="0">
                          <a:effectLst/>
                        </a:rPr>
                        <a:t>1961-2015</a:t>
                      </a:r>
                      <a:endParaRPr lang="uk-UA" sz="22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 </a:t>
                      </a:r>
                      <a:endParaRPr lang="uk-UA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70C0"/>
                          </a:solidFill>
                          <a:effectLst/>
                        </a:rPr>
                        <a:t>-4,9</a:t>
                      </a:r>
                      <a:endParaRPr lang="uk-UA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bg1"/>
                          </a:solidFill>
                          <a:effectLst/>
                        </a:rPr>
                        <a:t>-3,6</a:t>
                      </a:r>
                      <a:endParaRPr lang="uk-UA" sz="2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bg1"/>
                          </a:solidFill>
                          <a:effectLst/>
                        </a:rPr>
                        <a:t>1,4</a:t>
                      </a:r>
                      <a:endParaRPr lang="uk-UA" sz="2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bg1"/>
                          </a:solidFill>
                          <a:effectLst/>
                        </a:rPr>
                        <a:t>9,8</a:t>
                      </a:r>
                      <a:endParaRPr lang="uk-UA" sz="2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bg1"/>
                          </a:solidFill>
                          <a:effectLst/>
                        </a:rPr>
                        <a:t>16,3</a:t>
                      </a:r>
                      <a:endParaRPr lang="uk-UA" sz="2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bg1"/>
                          </a:solidFill>
                          <a:effectLst/>
                        </a:rPr>
                        <a:t>19,9</a:t>
                      </a:r>
                      <a:endParaRPr lang="uk-UA" sz="2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FF0000"/>
                          </a:solidFill>
                          <a:effectLst/>
                        </a:rPr>
                        <a:t>21,9</a:t>
                      </a:r>
                      <a:endParaRPr lang="uk-UA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bg1"/>
                          </a:solidFill>
                          <a:effectLst/>
                        </a:rPr>
                        <a:t>21,2</a:t>
                      </a:r>
                      <a:endParaRPr lang="uk-UA" sz="2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bg1"/>
                          </a:solidFill>
                          <a:effectLst/>
                        </a:rPr>
                        <a:t>15,6</a:t>
                      </a:r>
                      <a:endParaRPr lang="uk-UA" sz="2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bg1"/>
                          </a:solidFill>
                          <a:effectLst/>
                        </a:rPr>
                        <a:t>8,8</a:t>
                      </a:r>
                      <a:endParaRPr lang="uk-UA" sz="2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bg1"/>
                          </a:solidFill>
                          <a:effectLst/>
                        </a:rPr>
                        <a:t>2,5</a:t>
                      </a:r>
                      <a:endParaRPr lang="uk-UA" sz="2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bg1"/>
                          </a:solidFill>
                          <a:effectLst/>
                        </a:rPr>
                        <a:t>-2,2</a:t>
                      </a:r>
                      <a:endParaRPr lang="uk-UA" sz="2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7030A0"/>
                          </a:solidFill>
                          <a:effectLst/>
                        </a:rPr>
                        <a:t>9,1</a:t>
                      </a:r>
                      <a:endParaRPr lang="uk-UA" sz="22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39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073780918"/>
              </p:ext>
            </p:extLst>
          </p:nvPr>
        </p:nvGraphicFramePr>
        <p:xfrm>
          <a:off x="362466" y="354227"/>
          <a:ext cx="11532971" cy="6112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275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47" y="338932"/>
            <a:ext cx="10832286" cy="2453695"/>
          </a:xfrm>
        </p:spPr>
        <p:txBody>
          <a:bodyPr>
            <a:normAutofit fontScale="90000"/>
          </a:bodyPr>
          <a:lstStyle/>
          <a:p>
            <a:pPr algn="r"/>
            <a:r>
              <a:rPr lang="uk-UA" dirty="0"/>
              <a:t>Таблиця </a:t>
            </a:r>
            <a:r>
              <a:rPr lang="uk-UA" dirty="0" smtClean="0"/>
              <a:t>2</a:t>
            </a:r>
            <a:r>
              <a:rPr lang="uk-UA" dirty="0"/>
              <a:t/>
            </a:r>
            <a:br>
              <a:rPr lang="uk-UA" dirty="0"/>
            </a:br>
            <a:r>
              <a:rPr lang="uk-UA" b="1" dirty="0"/>
              <a:t>Абсолютні коливання </a:t>
            </a:r>
            <a:r>
              <a:rPr lang="uk-UA" b="1" dirty="0" smtClean="0"/>
              <a:t>температури повітря, </a:t>
            </a: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>м. </a:t>
            </a:r>
            <a:r>
              <a:rPr lang="uk-UA" b="1" dirty="0"/>
              <a:t>Дніпропетровськ,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1886-1937</a:t>
            </a:r>
            <a:r>
              <a:rPr lang="uk-UA" b="1" dirty="0"/>
              <a:t>, </a:t>
            </a:r>
            <a:r>
              <a:rPr lang="uk-UA" b="1" dirty="0" smtClean="0"/>
              <a:t>1961-2015, °С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755552"/>
              </p:ext>
            </p:extLst>
          </p:nvPr>
        </p:nvGraphicFramePr>
        <p:xfrm>
          <a:off x="684213" y="2412109"/>
          <a:ext cx="10774621" cy="2000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0701"/>
                <a:gridCol w="747988"/>
                <a:gridCol w="746934"/>
                <a:gridCol w="747988"/>
                <a:gridCol w="601345"/>
                <a:gridCol w="601345"/>
                <a:gridCol w="747988"/>
                <a:gridCol w="698404"/>
                <a:gridCol w="647765"/>
                <a:gridCol w="753264"/>
                <a:gridCol w="741659"/>
                <a:gridCol w="747988"/>
                <a:gridCol w="747988"/>
                <a:gridCol w="753264"/>
              </a:tblGrid>
              <a:tr h="521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1886-1937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II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III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IV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V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VI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VII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VIII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IX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X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XI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XII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Рік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52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</a:rPr>
                        <a:t>Абсолютний</a:t>
                      </a: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максимум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11,5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12,9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22,9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29,2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32,9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38,0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39,0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40,1</a:t>
                      </a:r>
                      <a:endParaRPr lang="uk-UA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34,9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30,5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23,6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12,1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40,1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4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</a:rPr>
                        <a:t>Абсолютний</a:t>
                      </a: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</a:rPr>
                        <a:t>мінімум</a:t>
                      </a:r>
                      <a:r>
                        <a:rPr lang="ru-RU" sz="1200" b="1" dirty="0" smtClean="0">
                          <a:effectLst/>
                        </a:rPr>
                        <a:t> 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</a:rPr>
                        <a:t>-32,1</a:t>
                      </a:r>
                      <a:endParaRPr lang="uk-UA" sz="1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-30,0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-21,2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-9,0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-1,0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3,2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7,6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6,2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-1,6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-18,0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-20,1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-26,0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-32,1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29430"/>
              </p:ext>
            </p:extLst>
          </p:nvPr>
        </p:nvGraphicFramePr>
        <p:xfrm>
          <a:off x="684212" y="4413106"/>
          <a:ext cx="10774621" cy="18863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0702"/>
                <a:gridCol w="747989"/>
                <a:gridCol w="746933"/>
                <a:gridCol w="747989"/>
                <a:gridCol w="661233"/>
                <a:gridCol w="644070"/>
                <a:gridCol w="645373"/>
                <a:gridCol w="698404"/>
                <a:gridCol w="727692"/>
                <a:gridCol w="673336"/>
                <a:gridCol w="741659"/>
                <a:gridCol w="747989"/>
                <a:gridCol w="747989"/>
                <a:gridCol w="753263"/>
              </a:tblGrid>
              <a:tr h="468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600" dirty="0">
                          <a:effectLst/>
                        </a:rPr>
                        <a:t> </a:t>
                      </a:r>
                      <a:r>
                        <a:rPr lang="uk-UA" sz="2000" dirty="0" smtClean="0">
                          <a:effectLst/>
                        </a:rPr>
                        <a:t>1961-2015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2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Абсолютний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максимум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11,5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17,5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24,1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31,8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36,1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38,0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39,8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40,9</a:t>
                      </a:r>
                      <a:endParaRPr lang="uk-UA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36,5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32,6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20,6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13,5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40,9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958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Абсолютний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мінімум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-26,1</a:t>
                      </a:r>
                      <a:endParaRPr lang="uk-UA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-24,6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-26,5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-8,0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-2,4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5,5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8,9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3,9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-3,1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-7,5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-17,9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</a:rPr>
                        <a:t>-27,8</a:t>
                      </a:r>
                      <a:endParaRPr lang="uk-UA" sz="1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-27,8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95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399</TotalTime>
  <Words>842</Words>
  <Application>Microsoft Office PowerPoint</Application>
  <PresentationFormat>Широкоэкранный</PresentationFormat>
  <Paragraphs>355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 Narrow</vt:lpstr>
      <vt:lpstr>Bookman Old Style</vt:lpstr>
      <vt:lpstr>Calibri</vt:lpstr>
      <vt:lpstr>Century Gothic</vt:lpstr>
      <vt:lpstr>Times New Roman</vt:lpstr>
      <vt:lpstr>Verdana</vt:lpstr>
      <vt:lpstr>Wingdings 3</vt:lpstr>
      <vt:lpstr>Сектор</vt:lpstr>
      <vt:lpstr>Короткий аналіз змін кліматичних умов  на Дніпропетровщині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Таблиця 1 Середньомісячна та середньорічна температура повітря (t),  м. Дніпропетровськ,  1886-1937, 1961-2015, °С </vt:lpstr>
      <vt:lpstr>Презентация PowerPoint</vt:lpstr>
      <vt:lpstr>Таблиця 2 Абсолютні коливання температури повітря,  м. Дніпропетровськ,  1886-1937, 1961-2015, °С </vt:lpstr>
      <vt:lpstr>Презентация PowerPoint</vt:lpstr>
      <vt:lpstr>Презентация PowerPoint</vt:lpstr>
      <vt:lpstr>Презентация PowerPoint</vt:lpstr>
      <vt:lpstr>Таблиця 3 Дати переходу середньодобової  температури повітря через &lt;0°С, &gt;0°С та &gt;15°С, &lt;15°С по м. Дніпропетровську </vt:lpstr>
      <vt:lpstr>Таблиця 4 Тривалість сезонів,  по м. Дніпропетровську за періоди 1886-1937 та 1961-2015 </vt:lpstr>
      <vt:lpstr>Презентация PowerPoint</vt:lpstr>
      <vt:lpstr>Презентация PowerPoint</vt:lpstr>
      <vt:lpstr>Таблиця 5 Кількість атмосферних опадів помісячно,  м. Дніпропетровськ (1886-1937рр. та 1961-2015рр.), мм </vt:lpstr>
      <vt:lpstr>Презентация PowerPoint</vt:lpstr>
      <vt:lpstr>Таблиця 6 Кількість атмосферних опадів  по сезонах року, м. Дніпропетровськ,  (1886-1937рр. та 1961-2015рр.), мм</vt:lpstr>
      <vt:lpstr> Таблиця 7 Мінімальна та максимальна кількість атмосферних опадів помісячно,  м. Дніпропетровськ  (1886-1937рр. та 1961-2015рр.), мм    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Короткий аналіз змін кліматичних умов  на Дніпропетровщині</dc:title>
  <dc:creator>arm</dc:creator>
  <cp:lastModifiedBy>arm</cp:lastModifiedBy>
  <cp:revision>68</cp:revision>
  <dcterms:created xsi:type="dcterms:W3CDTF">2016-05-04T12:42:11Z</dcterms:created>
  <dcterms:modified xsi:type="dcterms:W3CDTF">2016-06-08T07:10:40Z</dcterms:modified>
</cp:coreProperties>
</file>