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DCDB-DE06-4108-AE1A-93CE82C834F8}" type="datetimeFigureOut">
              <a:rPr lang="uk-UA" smtClean="0"/>
              <a:t>11.05.2021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918-7D37-41E5-BD69-D2AFD68FB70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2848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DCDB-DE06-4108-AE1A-93CE82C834F8}" type="datetimeFigureOut">
              <a:rPr lang="uk-UA" smtClean="0"/>
              <a:t>11.05.2021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918-7D37-41E5-BD69-D2AFD68FB70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604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DCDB-DE06-4108-AE1A-93CE82C834F8}" type="datetimeFigureOut">
              <a:rPr lang="uk-UA" smtClean="0"/>
              <a:t>11.05.2021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918-7D37-41E5-BD69-D2AFD68FB70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9743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DCDB-DE06-4108-AE1A-93CE82C834F8}" type="datetimeFigureOut">
              <a:rPr lang="uk-UA" smtClean="0"/>
              <a:t>11.05.2021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918-7D37-41E5-BD69-D2AFD68FB70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416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DCDB-DE06-4108-AE1A-93CE82C834F8}" type="datetimeFigureOut">
              <a:rPr lang="uk-UA" smtClean="0"/>
              <a:t>11.05.2021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918-7D37-41E5-BD69-D2AFD68FB70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093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DCDB-DE06-4108-AE1A-93CE82C834F8}" type="datetimeFigureOut">
              <a:rPr lang="uk-UA" smtClean="0"/>
              <a:t>11.05.2021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918-7D37-41E5-BD69-D2AFD68FB70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9853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DCDB-DE06-4108-AE1A-93CE82C834F8}" type="datetimeFigureOut">
              <a:rPr lang="uk-UA" smtClean="0"/>
              <a:t>11.05.2021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918-7D37-41E5-BD69-D2AFD68FB70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992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DCDB-DE06-4108-AE1A-93CE82C834F8}" type="datetimeFigureOut">
              <a:rPr lang="uk-UA" smtClean="0"/>
              <a:t>11.05.2021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918-7D37-41E5-BD69-D2AFD68FB70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1302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DCDB-DE06-4108-AE1A-93CE82C834F8}" type="datetimeFigureOut">
              <a:rPr lang="uk-UA" smtClean="0"/>
              <a:t>11.05.2021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918-7D37-41E5-BD69-D2AFD68FB70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7304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DCDB-DE06-4108-AE1A-93CE82C834F8}" type="datetimeFigureOut">
              <a:rPr lang="uk-UA" smtClean="0"/>
              <a:t>11.05.2021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918-7D37-41E5-BD69-D2AFD68FB70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2764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DCDB-DE06-4108-AE1A-93CE82C834F8}" type="datetimeFigureOut">
              <a:rPr lang="uk-UA" smtClean="0"/>
              <a:t>11.05.2021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F918-7D37-41E5-BD69-D2AFD68FB70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779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1DCDB-DE06-4108-AE1A-93CE82C834F8}" type="datetimeFigureOut">
              <a:rPr lang="uk-UA" smtClean="0"/>
              <a:t>11.05.2021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4F918-7D37-41E5-BD69-D2AFD68FB70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4460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7982" y="90905"/>
            <a:ext cx="10515600" cy="1325563"/>
          </a:xfrm>
          <a:solidFill>
            <a:schemeClr val="accent1">
              <a:lumMod val="5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800" b="1" dirty="0" err="1" smtClean="0">
                <a:solidFill>
                  <a:schemeClr val="bg1"/>
                </a:solidFill>
                <a:latin typeface="Arial Black" panose="020B0A04020102020204" pitchFamily="34" charset="0"/>
              </a:rPr>
              <a:t>Реорганізація</a:t>
            </a:r>
            <a:r>
              <a:rPr lang="ru-RU" sz="2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uk-UA" sz="2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Палаців культури</a:t>
            </a:r>
            <a:br>
              <a:rPr lang="uk-UA" sz="2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uk-UA" sz="2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(зміни у штатних розкладах)</a:t>
            </a:r>
            <a:endParaRPr lang="uk-UA" sz="28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4414" y="3451723"/>
            <a:ext cx="3689139" cy="754933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400" b="1" dirty="0" smtClean="0"/>
              <a:t>Залишаються всі творчі посади:</a:t>
            </a:r>
            <a:endParaRPr lang="uk-UA" sz="2400" b="1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12912" y="2527000"/>
            <a:ext cx="2383220" cy="6022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1800" dirty="0" smtClean="0"/>
              <a:t>Директори закладів - </a:t>
            </a:r>
            <a:r>
              <a:rPr lang="uk-UA" sz="1800" dirty="0" smtClean="0"/>
              <a:t>11 </a:t>
            </a:r>
            <a:r>
              <a:rPr lang="uk-UA" sz="1800" dirty="0" err="1" smtClean="0"/>
              <a:t>шт.од</a:t>
            </a:r>
            <a:r>
              <a:rPr lang="uk-UA" sz="1800" dirty="0" smtClean="0"/>
              <a:t>.</a:t>
            </a:r>
            <a:endParaRPr lang="uk-UA" sz="18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554759" y="2524156"/>
            <a:ext cx="2154620" cy="6022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1800" dirty="0" smtClean="0"/>
              <a:t>Завідувачі філій – </a:t>
            </a:r>
            <a:r>
              <a:rPr lang="uk-UA" sz="1800" dirty="0" smtClean="0"/>
              <a:t>11 </a:t>
            </a:r>
            <a:r>
              <a:rPr lang="uk-UA" sz="1800" dirty="0" err="1" smtClean="0"/>
              <a:t>шт.од</a:t>
            </a:r>
            <a:r>
              <a:rPr lang="uk-UA" sz="1800" dirty="0" smtClean="0"/>
              <a:t>.</a:t>
            </a:r>
            <a:endParaRPr lang="uk-UA" sz="1800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7499350" y="1581608"/>
            <a:ext cx="3205655" cy="557176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b="1" dirty="0" smtClean="0"/>
              <a:t>Зменшується кількість</a:t>
            </a:r>
            <a:endParaRPr lang="uk-UA" b="1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6370145" y="2303925"/>
            <a:ext cx="2258411" cy="6022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1800" dirty="0" smtClean="0"/>
              <a:t>Заступники директорів закладів</a:t>
            </a:r>
            <a:endParaRPr lang="uk-UA" sz="1800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7065143" y="3022385"/>
            <a:ext cx="1563413" cy="3610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1800" dirty="0" smtClean="0"/>
              <a:t>Бухгалтери</a:t>
            </a:r>
            <a:endParaRPr lang="uk-UA" sz="1800" dirty="0"/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7065143" y="3509068"/>
            <a:ext cx="1563413" cy="3789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1800" dirty="0" smtClean="0"/>
              <a:t>Секретарі</a:t>
            </a:r>
            <a:endParaRPr lang="uk-UA" sz="1800" dirty="0"/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8887307" y="2378793"/>
            <a:ext cx="1425968" cy="3610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1800" smtClean="0">
                <a:solidFill>
                  <a:schemeClr val="bg1"/>
                </a:solidFill>
              </a:rPr>
              <a:t>11 </a:t>
            </a:r>
            <a:r>
              <a:rPr lang="uk-UA" sz="1800" dirty="0" smtClean="0">
                <a:solidFill>
                  <a:schemeClr val="bg1"/>
                </a:solidFill>
              </a:rPr>
              <a:t>шт. од.</a:t>
            </a:r>
            <a:endParaRPr lang="uk-UA" sz="1800" dirty="0">
              <a:solidFill>
                <a:schemeClr val="bg1"/>
              </a:solidFill>
            </a:endParaRPr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10919587" y="2365941"/>
            <a:ext cx="1056904" cy="3610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1800" dirty="0" smtClean="0">
                <a:solidFill>
                  <a:schemeClr val="bg1"/>
                </a:solidFill>
              </a:rPr>
              <a:t>3 шт. од.</a:t>
            </a:r>
            <a:endParaRPr lang="uk-UA" sz="1800" dirty="0">
              <a:solidFill>
                <a:schemeClr val="bg1"/>
              </a:solidFill>
            </a:endParaRP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8887307" y="3012045"/>
            <a:ext cx="1425968" cy="3610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1800" dirty="0" smtClean="0">
                <a:solidFill>
                  <a:schemeClr val="bg1"/>
                </a:solidFill>
              </a:rPr>
              <a:t>10,5 шт. од.</a:t>
            </a:r>
            <a:endParaRPr lang="uk-UA" sz="1800" dirty="0">
              <a:solidFill>
                <a:schemeClr val="bg1"/>
              </a:solidFill>
            </a:endParaRPr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10919587" y="2984397"/>
            <a:ext cx="1056904" cy="3610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1800" dirty="0">
                <a:solidFill>
                  <a:schemeClr val="bg1"/>
                </a:solidFill>
              </a:rPr>
              <a:t>3</a:t>
            </a:r>
            <a:r>
              <a:rPr lang="uk-UA" sz="1800" dirty="0" smtClean="0">
                <a:solidFill>
                  <a:schemeClr val="bg1"/>
                </a:solidFill>
              </a:rPr>
              <a:t> шт. од.</a:t>
            </a:r>
            <a:endParaRPr lang="uk-UA" sz="1800" dirty="0">
              <a:solidFill>
                <a:schemeClr val="bg1"/>
              </a:solidFill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8889027" y="3518328"/>
            <a:ext cx="1424247" cy="3610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1800" dirty="0" smtClean="0">
                <a:solidFill>
                  <a:schemeClr val="bg1"/>
                </a:solidFill>
              </a:rPr>
              <a:t>3,5 шт. од.</a:t>
            </a:r>
            <a:endParaRPr lang="uk-UA" sz="1800" dirty="0">
              <a:solidFill>
                <a:schemeClr val="bg1"/>
              </a:solidFill>
            </a:endParaRPr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10919587" y="3517038"/>
            <a:ext cx="1056904" cy="3610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1800" dirty="0" smtClean="0">
                <a:solidFill>
                  <a:schemeClr val="bg1"/>
                </a:solidFill>
              </a:rPr>
              <a:t>1 шт. од.</a:t>
            </a:r>
            <a:endParaRPr lang="uk-UA" sz="1800" dirty="0">
              <a:solidFill>
                <a:schemeClr val="bg1"/>
              </a:solidFill>
            </a:endParaRPr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1145628" y="1521299"/>
            <a:ext cx="3720661" cy="78024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b="1" dirty="0" smtClean="0"/>
              <a:t>Перетворюються посади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uk-UA" b="1" dirty="0" smtClean="0"/>
              <a:t>(без скорочення)</a:t>
            </a:r>
            <a:endParaRPr lang="uk-UA" b="1" dirty="0"/>
          </a:p>
        </p:txBody>
      </p:sp>
      <p:sp>
        <p:nvSpPr>
          <p:cNvPr id="19" name="Объект 2"/>
          <p:cNvSpPr txBox="1">
            <a:spLocks/>
          </p:cNvSpPr>
          <p:nvPr/>
        </p:nvSpPr>
        <p:spPr>
          <a:xfrm>
            <a:off x="275119" y="4417107"/>
            <a:ext cx="2383220" cy="6022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1800" dirty="0" smtClean="0"/>
              <a:t>Керівники творчих колективів</a:t>
            </a:r>
            <a:endParaRPr lang="uk-UA" sz="1800" dirty="0"/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247293" y="5157917"/>
            <a:ext cx="2383220" cy="4725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1800" dirty="0" smtClean="0"/>
              <a:t>Звуко-світло інженери</a:t>
            </a:r>
            <a:endParaRPr lang="uk-UA" sz="1800" dirty="0"/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3207389" y="5184263"/>
            <a:ext cx="2524689" cy="4461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1800" dirty="0" smtClean="0"/>
              <a:t>Акомпаніатори</a:t>
            </a:r>
            <a:endParaRPr lang="uk-UA" sz="1800" dirty="0"/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3207389" y="4424220"/>
            <a:ext cx="2537368" cy="4788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1800" dirty="0" smtClean="0"/>
              <a:t>Художники-декоратори</a:t>
            </a:r>
            <a:endParaRPr lang="uk-UA" sz="1800" dirty="0"/>
          </a:p>
        </p:txBody>
      </p:sp>
      <p:sp>
        <p:nvSpPr>
          <p:cNvPr id="23" name="Объект 2"/>
          <p:cNvSpPr txBox="1">
            <a:spLocks/>
          </p:cNvSpPr>
          <p:nvPr/>
        </p:nvSpPr>
        <p:spPr>
          <a:xfrm>
            <a:off x="3207390" y="5895474"/>
            <a:ext cx="2524689" cy="4991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1800" dirty="0" smtClean="0"/>
              <a:t>Хореографи</a:t>
            </a:r>
            <a:endParaRPr lang="uk-UA" sz="1800" dirty="0"/>
          </a:p>
        </p:txBody>
      </p:sp>
      <p:sp>
        <p:nvSpPr>
          <p:cNvPr id="24" name="Объект 2"/>
          <p:cNvSpPr txBox="1">
            <a:spLocks/>
          </p:cNvSpPr>
          <p:nvPr/>
        </p:nvSpPr>
        <p:spPr>
          <a:xfrm>
            <a:off x="238437" y="5839540"/>
            <a:ext cx="2383220" cy="4929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1800" dirty="0" smtClean="0"/>
              <a:t>Артисти</a:t>
            </a:r>
            <a:endParaRPr lang="uk-UA" sz="1800" dirty="0"/>
          </a:p>
        </p:txBody>
      </p:sp>
      <p:sp>
        <p:nvSpPr>
          <p:cNvPr id="25" name="Объект 2"/>
          <p:cNvSpPr txBox="1">
            <a:spLocks/>
          </p:cNvSpPr>
          <p:nvPr/>
        </p:nvSpPr>
        <p:spPr>
          <a:xfrm>
            <a:off x="7165702" y="4342643"/>
            <a:ext cx="3670739" cy="443351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2400" b="1" dirty="0" smtClean="0"/>
              <a:t>Додатково вводяться</a:t>
            </a:r>
            <a:endParaRPr lang="uk-UA" sz="2400" b="1" dirty="0"/>
          </a:p>
        </p:txBody>
      </p:sp>
      <p:sp>
        <p:nvSpPr>
          <p:cNvPr id="26" name="Объект 2"/>
          <p:cNvSpPr txBox="1">
            <a:spLocks/>
          </p:cNvSpPr>
          <p:nvPr/>
        </p:nvSpPr>
        <p:spPr>
          <a:xfrm>
            <a:off x="6163629" y="5043557"/>
            <a:ext cx="2637150" cy="6022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1800" dirty="0" smtClean="0"/>
              <a:t>Спеціалісти з маркетингу та розвитку - 2 </a:t>
            </a:r>
            <a:r>
              <a:rPr lang="uk-UA" sz="1800" dirty="0" err="1" smtClean="0"/>
              <a:t>шт.од</a:t>
            </a:r>
            <a:r>
              <a:rPr lang="uk-UA" sz="1800" dirty="0" smtClean="0"/>
              <a:t>.</a:t>
            </a:r>
            <a:endParaRPr lang="uk-UA" sz="1800" dirty="0"/>
          </a:p>
        </p:txBody>
      </p:sp>
      <p:sp>
        <p:nvSpPr>
          <p:cNvPr id="27" name="Объект 2"/>
          <p:cNvSpPr txBox="1">
            <a:spLocks/>
          </p:cNvSpPr>
          <p:nvPr/>
        </p:nvSpPr>
        <p:spPr>
          <a:xfrm>
            <a:off x="6172493" y="5828097"/>
            <a:ext cx="2653714" cy="9319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uk-UA" sz="1800" dirty="0" smtClean="0"/>
              <a:t>Спеціалісти з технічного стану споруд та техніки безпеки - 6 </a:t>
            </a:r>
            <a:r>
              <a:rPr lang="uk-UA" sz="1800" dirty="0" err="1" smtClean="0"/>
              <a:t>шт.од</a:t>
            </a:r>
            <a:r>
              <a:rPr lang="uk-UA" sz="1800" dirty="0" smtClean="0"/>
              <a:t>.</a:t>
            </a:r>
            <a:endParaRPr lang="uk-UA" sz="1800" dirty="0"/>
          </a:p>
        </p:txBody>
      </p:sp>
      <p:sp>
        <p:nvSpPr>
          <p:cNvPr id="29" name="Объект 2"/>
          <p:cNvSpPr txBox="1">
            <a:spLocks/>
          </p:cNvSpPr>
          <p:nvPr/>
        </p:nvSpPr>
        <p:spPr>
          <a:xfrm>
            <a:off x="9493315" y="5035472"/>
            <a:ext cx="2483176" cy="5716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1800" dirty="0" smtClean="0"/>
              <a:t>Спеціалісти </a:t>
            </a:r>
            <a:r>
              <a:rPr lang="en-US" sz="1800" dirty="0" smtClean="0"/>
              <a:t>event-</a:t>
            </a:r>
            <a:r>
              <a:rPr lang="uk-UA" sz="1800" dirty="0" smtClean="0"/>
              <a:t>відділу - 2 </a:t>
            </a:r>
            <a:r>
              <a:rPr lang="uk-UA" sz="1800" dirty="0" err="1" smtClean="0"/>
              <a:t>шт.од</a:t>
            </a:r>
            <a:r>
              <a:rPr lang="uk-UA" sz="1800" dirty="0" smtClean="0"/>
              <a:t>.</a:t>
            </a:r>
            <a:endParaRPr lang="uk-UA" sz="1800" dirty="0"/>
          </a:p>
        </p:txBody>
      </p:sp>
      <p:sp>
        <p:nvSpPr>
          <p:cNvPr id="30" name="Объект 2"/>
          <p:cNvSpPr txBox="1">
            <a:spLocks/>
          </p:cNvSpPr>
          <p:nvPr/>
        </p:nvSpPr>
        <p:spPr>
          <a:xfrm>
            <a:off x="9463417" y="5828097"/>
            <a:ext cx="2483176" cy="5995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1800" dirty="0" smtClean="0"/>
              <a:t>Спеціаліст тендерного відділу - 1 </a:t>
            </a:r>
            <a:r>
              <a:rPr lang="uk-UA" sz="1800" dirty="0" err="1" smtClean="0"/>
              <a:t>шт.од</a:t>
            </a:r>
            <a:r>
              <a:rPr lang="uk-UA" sz="1800" dirty="0" smtClean="0"/>
              <a:t>.</a:t>
            </a:r>
            <a:endParaRPr lang="uk-UA" sz="1800" dirty="0"/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2765320" y="2801118"/>
            <a:ext cx="786963" cy="0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10313274" y="2583929"/>
            <a:ext cx="606313" cy="7483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V="1">
            <a:off x="10313273" y="3139869"/>
            <a:ext cx="606313" cy="7483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V="1">
            <a:off x="10313272" y="3710004"/>
            <a:ext cx="606313" cy="7483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2922329" y="4205775"/>
            <a:ext cx="11875" cy="185534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2621657" y="6064999"/>
            <a:ext cx="28732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2623800" y="5394177"/>
            <a:ext cx="28732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2658339" y="4682843"/>
            <a:ext cx="28732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2914491" y="6067415"/>
            <a:ext cx="28732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V="1">
            <a:off x="2914491" y="5387878"/>
            <a:ext cx="28732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2957660" y="4688046"/>
            <a:ext cx="28732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8600228" y="2605579"/>
            <a:ext cx="28732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8617731" y="3196722"/>
            <a:ext cx="28732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8617731" y="3690729"/>
            <a:ext cx="28732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9149899" y="4776836"/>
            <a:ext cx="2969" cy="145556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9149899" y="5308062"/>
            <a:ext cx="28732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8837144" y="5305343"/>
            <a:ext cx="28732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V="1">
            <a:off x="9149899" y="6206460"/>
            <a:ext cx="28732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V="1">
            <a:off x="8846823" y="6206470"/>
            <a:ext cx="28732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80659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109</Words>
  <Application>Microsoft Office PowerPoint</Application>
  <PresentationFormat>Широкоэкранный</PresentationFormat>
  <Paragraphs>27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Тема Office</vt:lpstr>
      <vt:lpstr>Реорганізація Палаців культури (зміни у штатних розкладах)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Користувач Windows</dc:creator>
  <cp:lastModifiedBy>Користувач Windows</cp:lastModifiedBy>
  <cp:revision>7</cp:revision>
  <dcterms:created xsi:type="dcterms:W3CDTF">2021-04-28T06:05:11Z</dcterms:created>
  <dcterms:modified xsi:type="dcterms:W3CDTF">2021-05-11T09:15:37Z</dcterms:modified>
</cp:coreProperties>
</file>